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92" r:id="rId2"/>
    <p:sldId id="294" r:id="rId3"/>
    <p:sldId id="295" r:id="rId4"/>
    <p:sldId id="296" r:id="rId5"/>
    <p:sldId id="297" r:id="rId6"/>
    <p:sldId id="298" r:id="rId7"/>
    <p:sldId id="299" r:id="rId8"/>
    <p:sldId id="300" r:id="rId9"/>
    <p:sldId id="301" r:id="rId10"/>
    <p:sldId id="302" r:id="rId11"/>
    <p:sldId id="309" r:id="rId12"/>
    <p:sldId id="310" r:id="rId13"/>
    <p:sldId id="303" r:id="rId14"/>
    <p:sldId id="304" r:id="rId15"/>
    <p:sldId id="305" r:id="rId16"/>
    <p:sldId id="306" r:id="rId17"/>
    <p:sldId id="311" r:id="rId18"/>
    <p:sldId id="308" r:id="rId19"/>
    <p:sldId id="312" r:id="rId20"/>
    <p:sldId id="313"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0E08"/>
    <a:srgbClr val="4B731F"/>
    <a:srgbClr val="F83530"/>
    <a:srgbClr val="F95D59"/>
    <a:srgbClr val="BEE395"/>
    <a:srgbClr val="95E3B5"/>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18" autoAdjust="0"/>
  </p:normalViewPr>
  <p:slideViewPr>
    <p:cSldViewPr snapToGrid="0">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0" d="100"/>
          <a:sy n="70" d="100"/>
        </p:scale>
        <p:origin x="1908"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B900AE7-6C31-4AEE-9B70-65754084FF22}" type="slidenum">
              <a:rPr lang="en-US"/>
              <a:pPr/>
              <a:t>‹#›</a:t>
            </a:fld>
            <a:endParaRPr lang="en-US" dirty="0"/>
          </a:p>
        </p:txBody>
      </p:sp>
    </p:spTree>
    <p:extLst>
      <p:ext uri="{BB962C8B-B14F-4D97-AF65-F5344CB8AC3E}">
        <p14:creationId xmlns:p14="http://schemas.microsoft.com/office/powerpoint/2010/main" val="223999339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BCE3E8F8-80C5-4499-B4D5-9A2253A8E90E}" type="slidenum">
              <a:rPr lang="en-US" smtClean="0"/>
              <a:pPr/>
              <a:t>1</a:t>
            </a:fld>
            <a:endParaRPr lang="en-US" dirty="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912557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D2F4235-AA08-41BD-A763-9435CDD50F29}" type="slidenum">
              <a:rPr lang="en-US"/>
              <a:pPr/>
              <a:t>‹#›</a:t>
            </a:fld>
            <a:endParaRPr lang="en-US"/>
          </a:p>
        </p:txBody>
      </p:sp>
    </p:spTree>
    <p:extLst>
      <p:ext uri="{BB962C8B-B14F-4D97-AF65-F5344CB8AC3E}">
        <p14:creationId xmlns:p14="http://schemas.microsoft.com/office/powerpoint/2010/main" val="4124321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3673692-49FA-4187-9C71-65CC31E79ACE}" type="slidenum">
              <a:rPr lang="en-US"/>
              <a:pPr/>
              <a:t>‹#›</a:t>
            </a:fld>
            <a:endParaRPr lang="en-US" dirty="0"/>
          </a:p>
        </p:txBody>
      </p:sp>
    </p:spTree>
    <p:extLst>
      <p:ext uri="{BB962C8B-B14F-4D97-AF65-F5344CB8AC3E}">
        <p14:creationId xmlns:p14="http://schemas.microsoft.com/office/powerpoint/2010/main" val="2517782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F11913E-9F8E-447D-AB05-DFCD329C62B2}" type="slidenum">
              <a:rPr lang="en-US"/>
              <a:pPr/>
              <a:t>‹#›</a:t>
            </a:fld>
            <a:endParaRPr lang="en-US" dirty="0"/>
          </a:p>
        </p:txBody>
      </p:sp>
    </p:spTree>
    <p:extLst>
      <p:ext uri="{BB962C8B-B14F-4D97-AF65-F5344CB8AC3E}">
        <p14:creationId xmlns:p14="http://schemas.microsoft.com/office/powerpoint/2010/main" val="1581009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25963"/>
          </a:xfrm>
        </p:spPr>
        <p:txBody>
          <a:bodyPr/>
          <a:lstStyle/>
          <a:p>
            <a:endParaRPr lang="en-US" dirty="0"/>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dirty="0"/>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dirty="0"/>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CEA90CF6-BEA1-4B72-B048-51605956FDDB}" type="slidenum">
              <a:rPr lang="en-US"/>
              <a:pPr/>
              <a:t>‹#›</a:t>
            </a:fld>
            <a:endParaRPr lang="en-US" dirty="0"/>
          </a:p>
        </p:txBody>
      </p:sp>
    </p:spTree>
    <p:extLst>
      <p:ext uri="{BB962C8B-B14F-4D97-AF65-F5344CB8AC3E}">
        <p14:creationId xmlns:p14="http://schemas.microsoft.com/office/powerpoint/2010/main" val="742369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dirty="0"/>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dirty="0"/>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B92FE28E-9D54-4396-8863-5C98F357B6D6}" type="slidenum">
              <a:rPr lang="en-US"/>
              <a:pPr/>
              <a:t>‹#›</a:t>
            </a:fld>
            <a:endParaRPr lang="en-US" dirty="0"/>
          </a:p>
        </p:txBody>
      </p:sp>
    </p:spTree>
    <p:extLst>
      <p:ext uri="{BB962C8B-B14F-4D97-AF65-F5344CB8AC3E}">
        <p14:creationId xmlns:p14="http://schemas.microsoft.com/office/powerpoint/2010/main" val="270791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EF79F18-62D2-450A-B4A3-4451F5B1FC65}" type="slidenum">
              <a:rPr lang="en-US"/>
              <a:pPr/>
              <a:t>‹#›</a:t>
            </a:fld>
            <a:endParaRPr lang="en-US"/>
          </a:p>
        </p:txBody>
      </p:sp>
    </p:spTree>
    <p:extLst>
      <p:ext uri="{BB962C8B-B14F-4D97-AF65-F5344CB8AC3E}">
        <p14:creationId xmlns:p14="http://schemas.microsoft.com/office/powerpoint/2010/main" val="2465969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78770" y="2401616"/>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17472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6A53913-A1AF-4A31-984B-C3D0A1733E8D}" type="slidenum">
              <a:rPr lang="en-US"/>
              <a:pPr/>
              <a:t>‹#›</a:t>
            </a:fld>
            <a:endParaRPr lang="en-US" dirty="0"/>
          </a:p>
        </p:txBody>
      </p:sp>
    </p:spTree>
    <p:extLst>
      <p:ext uri="{BB962C8B-B14F-4D97-AF65-F5344CB8AC3E}">
        <p14:creationId xmlns:p14="http://schemas.microsoft.com/office/powerpoint/2010/main" val="76791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7606CB32-79B9-42A4-B0A9-DE46C5C8E7E9}" type="slidenum">
              <a:rPr lang="en-US"/>
              <a:pPr/>
              <a:t>‹#›</a:t>
            </a:fld>
            <a:endParaRPr lang="en-US" dirty="0"/>
          </a:p>
        </p:txBody>
      </p:sp>
    </p:spTree>
    <p:extLst>
      <p:ext uri="{BB962C8B-B14F-4D97-AF65-F5344CB8AC3E}">
        <p14:creationId xmlns:p14="http://schemas.microsoft.com/office/powerpoint/2010/main" val="1467991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94C1452F-084D-4C38-A1C9-131757D2B58C}" type="slidenum">
              <a:rPr lang="en-US"/>
              <a:pPr/>
              <a:t>‹#›</a:t>
            </a:fld>
            <a:endParaRPr lang="en-US" dirty="0"/>
          </a:p>
        </p:txBody>
      </p:sp>
    </p:spTree>
    <p:extLst>
      <p:ext uri="{BB962C8B-B14F-4D97-AF65-F5344CB8AC3E}">
        <p14:creationId xmlns:p14="http://schemas.microsoft.com/office/powerpoint/2010/main" val="2043102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DF8BC148-A185-426B-9D5B-8B1F6DD5EE46}" type="slidenum">
              <a:rPr lang="en-US"/>
              <a:pPr/>
              <a:t>‹#›</a:t>
            </a:fld>
            <a:endParaRPr lang="en-US" dirty="0"/>
          </a:p>
        </p:txBody>
      </p:sp>
    </p:spTree>
    <p:extLst>
      <p:ext uri="{BB962C8B-B14F-4D97-AF65-F5344CB8AC3E}">
        <p14:creationId xmlns:p14="http://schemas.microsoft.com/office/powerpoint/2010/main" val="996960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F4DCEC6-CEAB-4B65-BB86-97581669EAA3}" type="slidenum">
              <a:rPr lang="en-US"/>
              <a:pPr/>
              <a:t>‹#›</a:t>
            </a:fld>
            <a:endParaRPr lang="en-US" dirty="0"/>
          </a:p>
        </p:txBody>
      </p:sp>
    </p:spTree>
    <p:extLst>
      <p:ext uri="{BB962C8B-B14F-4D97-AF65-F5344CB8AC3E}">
        <p14:creationId xmlns:p14="http://schemas.microsoft.com/office/powerpoint/2010/main" val="1877781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E085A182-DE59-4823-BD0B-6F98890B3A0B}" type="slidenum">
              <a:rPr lang="en-US"/>
              <a:pPr/>
              <a:t>‹#›</a:t>
            </a:fld>
            <a:endParaRPr lang="en-US" dirty="0"/>
          </a:p>
        </p:txBody>
      </p:sp>
    </p:spTree>
    <p:extLst>
      <p:ext uri="{BB962C8B-B14F-4D97-AF65-F5344CB8AC3E}">
        <p14:creationId xmlns:p14="http://schemas.microsoft.com/office/powerpoint/2010/main" val="294546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microsoft.com/office/2007/relationships/hdphoto" Target="../media/hdphoto2.wdp"/><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lum/>
            <a:extLst>
              <a:ext uri="{BEBA8EAE-BF5A-486C-A8C5-ECC9F3942E4B}">
                <a14:imgProps xmlns:a14="http://schemas.microsoft.com/office/drawing/2010/main">
                  <a14:imgLayer r:embed="rId16">
                    <a14:imgEffect>
                      <a14:saturation sat="25000"/>
                    </a14:imgEffect>
                    <a14:imgEffect>
                      <a14:brightnessContrast bright="12000" contrast="40000"/>
                    </a14:imgEffect>
                  </a14:imgLayer>
                </a14:imgProps>
              </a:ext>
            </a:extLst>
          </a:blip>
          <a:srcRect/>
          <a:tile tx="0" ty="0" sx="100000" sy="100000" flip="y"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17" cstate="print">
            <a:extLst>
              <a:ext uri="{BEBA8EAE-BF5A-486C-A8C5-ECC9F3942E4B}">
                <a14:imgProps xmlns:a14="http://schemas.microsoft.com/office/drawing/2010/main">
                  <a14:imgLayer r:embed="rId18">
                    <a14:imgEffect>
                      <a14:sharpenSoften amount="11000"/>
                    </a14:imgEffect>
                    <a14:imgEffect>
                      <a14:brightnessContrast bright="7000" contrast="30000"/>
                    </a14:imgEffect>
                  </a14:imgLayer>
                </a14:imgProps>
              </a:ext>
              <a:ext uri="{28A0092B-C50C-407E-A947-70E740481C1C}">
                <a14:useLocalDpi xmlns:a14="http://schemas.microsoft.com/office/drawing/2010/main" val="0"/>
              </a:ext>
            </a:extLst>
          </a:blip>
          <a:stretch>
            <a:fillRect/>
          </a:stretch>
        </p:blipFill>
        <p:spPr>
          <a:xfrm rot="5400000">
            <a:off x="4383322" y="2098747"/>
            <a:ext cx="377356" cy="9144000"/>
          </a:xfrm>
          <a:prstGeom prst="rect">
            <a:avLst/>
          </a:prstGeom>
          <a:scene3d>
            <a:camera prst="orthographicFront"/>
            <a:lightRig rig="threePt" dir="t"/>
          </a:scene3d>
          <a:sp3d>
            <a:bevelT/>
          </a:sp3d>
        </p:spPr>
      </p:pic>
      <p:sp>
        <p:nvSpPr>
          <p:cNvPr id="11" name="Rectangle 10"/>
          <p:cNvSpPr/>
          <p:nvPr userDrawn="1"/>
        </p:nvSpPr>
        <p:spPr>
          <a:xfrm>
            <a:off x="0" y="6484136"/>
            <a:ext cx="8839200" cy="3732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dirty="0">
                <a:solidFill>
                  <a:srgbClr val="4D4D4D"/>
                </a:solidFill>
              </a:rPr>
              <a:t>Majlis Ansārullāh, USA - 2017</a:t>
            </a:r>
          </a:p>
        </p:txBody>
      </p:sp>
      <p:sp>
        <p:nvSpPr>
          <p:cNvPr id="1029" name="Rectangle 5"/>
          <p:cNvSpPr>
            <a:spLocks noGrp="1" noChangeArrowheads="1"/>
          </p:cNvSpPr>
          <p:nvPr>
            <p:ph type="ftr" sz="quarter" idx="3"/>
          </p:nvPr>
        </p:nvSpPr>
        <p:spPr bwMode="auto">
          <a:xfrm>
            <a:off x="3352800" y="6533587"/>
            <a:ext cx="2895600" cy="274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28" name="Rectangle 4"/>
          <p:cNvSpPr>
            <a:spLocks noGrp="1" noChangeArrowheads="1"/>
          </p:cNvSpPr>
          <p:nvPr>
            <p:ph type="dt" sz="half" idx="2"/>
          </p:nvPr>
        </p:nvSpPr>
        <p:spPr bwMode="auto">
          <a:xfrm>
            <a:off x="6287984" y="6533587"/>
            <a:ext cx="1181595" cy="274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30" name="Rectangle 6"/>
          <p:cNvSpPr>
            <a:spLocks noGrp="1" noChangeArrowheads="1"/>
          </p:cNvSpPr>
          <p:nvPr>
            <p:ph type="sldNum" sz="quarter" idx="4"/>
          </p:nvPr>
        </p:nvSpPr>
        <p:spPr bwMode="auto">
          <a:xfrm>
            <a:off x="7457703" y="6533587"/>
            <a:ext cx="855023" cy="274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79F12BF-1644-4684-A923-CE67AD537015}" type="slidenum">
              <a:rPr lang="en-US"/>
              <a:pPr/>
              <a:t>‹#›</a:t>
            </a:fld>
            <a:endParaRPr lang="en-US"/>
          </a:p>
        </p:txBody>
      </p:sp>
      <p:pic>
        <p:nvPicPr>
          <p:cNvPr id="2" name="Picture 1"/>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8431633" y="6180755"/>
            <a:ext cx="739663" cy="69539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rtl="0" fontAlgn="base">
        <a:spcBef>
          <a:spcPct val="0"/>
        </a:spcBef>
        <a:spcAft>
          <a:spcPct val="0"/>
        </a:spcAft>
        <a:defRPr sz="4400" b="1">
          <a:solidFill>
            <a:schemeClr val="tx2"/>
          </a:solidFill>
          <a:effectLst>
            <a:outerShdw blurRad="38100" dist="38100" dir="2700000" algn="tl">
              <a:srgbClr val="000000">
                <a:alpha val="43137"/>
              </a:srgbClr>
            </a:outerShdw>
          </a:effectLst>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Font typeface="Wingdings" pitchFamily="2" charset="2"/>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tilaw.at/61: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171155"/>
            <a:ext cx="9144000" cy="1943100"/>
          </a:xfrm>
        </p:spPr>
        <p:txBody>
          <a:bodyPr/>
          <a:lstStyle/>
          <a:p>
            <a:pPr algn="ctr"/>
            <a:r>
              <a:rPr lang="en-US" sz="3600" dirty="0">
                <a:solidFill>
                  <a:schemeClr val="tx1">
                    <a:lumMod val="75000"/>
                  </a:schemeClr>
                </a:solidFill>
              </a:rPr>
              <a:t>Ansār Leadership Conference (ALC)</a:t>
            </a:r>
            <a:r>
              <a:rPr lang="en-US" sz="2800" dirty="0">
                <a:solidFill>
                  <a:schemeClr val="tx1">
                    <a:lumMod val="75000"/>
                  </a:schemeClr>
                </a:solidFill>
              </a:rPr>
              <a:t/>
            </a:r>
            <a:br>
              <a:rPr lang="en-US" sz="2800" dirty="0">
                <a:solidFill>
                  <a:schemeClr val="tx1">
                    <a:lumMod val="75000"/>
                  </a:schemeClr>
                </a:solidFill>
              </a:rPr>
            </a:br>
            <a:r>
              <a:rPr lang="es-ES" sz="2400" dirty="0" err="1">
                <a:solidFill>
                  <a:schemeClr val="tx1">
                    <a:lumMod val="75000"/>
                  </a:schemeClr>
                </a:solidFill>
                <a:latin typeface="Calibri" pitchFamily="34" charset="0"/>
                <a:cs typeface="Calibri" pitchFamily="34" charset="0"/>
              </a:rPr>
              <a:t>Baitus-Samee</a:t>
            </a:r>
            <a:r>
              <a:rPr lang="es-ES" sz="2400" dirty="0">
                <a:solidFill>
                  <a:schemeClr val="tx1">
                    <a:lumMod val="75000"/>
                  </a:schemeClr>
                </a:solidFill>
                <a:latin typeface="Calibri" pitchFamily="34" charset="0"/>
                <a:cs typeface="Calibri" pitchFamily="34" charset="0"/>
              </a:rPr>
              <a:t> Mosque</a:t>
            </a:r>
            <a:br>
              <a:rPr lang="es-ES" sz="2400" dirty="0">
                <a:solidFill>
                  <a:schemeClr val="tx1">
                    <a:lumMod val="75000"/>
                  </a:schemeClr>
                </a:solidFill>
                <a:latin typeface="Calibri" pitchFamily="34" charset="0"/>
                <a:cs typeface="Calibri" pitchFamily="34" charset="0"/>
              </a:rPr>
            </a:br>
            <a:r>
              <a:rPr lang="es-ES" sz="2400" dirty="0">
                <a:solidFill>
                  <a:schemeClr val="tx1">
                    <a:lumMod val="75000"/>
                  </a:schemeClr>
                </a:solidFill>
                <a:latin typeface="Calibri" pitchFamily="34" charset="0"/>
                <a:cs typeface="Calibri" pitchFamily="34" charset="0"/>
              </a:rPr>
              <a:t>Houston, TX</a:t>
            </a:r>
            <a:br>
              <a:rPr lang="es-ES" sz="2400" dirty="0">
                <a:solidFill>
                  <a:schemeClr val="tx1">
                    <a:lumMod val="75000"/>
                  </a:schemeClr>
                </a:solidFill>
                <a:latin typeface="Calibri" pitchFamily="34" charset="0"/>
                <a:cs typeface="Calibri" pitchFamily="34" charset="0"/>
              </a:rPr>
            </a:br>
            <a:r>
              <a:rPr lang="en-US" sz="2400" dirty="0">
                <a:solidFill>
                  <a:schemeClr val="tx1">
                    <a:lumMod val="75000"/>
                  </a:schemeClr>
                </a:solidFill>
                <a:latin typeface="Calibri" pitchFamily="34" charset="0"/>
                <a:cs typeface="Calibri" pitchFamily="34" charset="0"/>
              </a:rPr>
              <a:t>January 14 - 15, </a:t>
            </a:r>
            <a:r>
              <a:rPr lang="en-US" sz="2400" dirty="0" smtClean="0">
                <a:solidFill>
                  <a:schemeClr val="tx1">
                    <a:lumMod val="75000"/>
                  </a:schemeClr>
                </a:solidFill>
                <a:latin typeface="Calibri" pitchFamily="34" charset="0"/>
                <a:cs typeface="Calibri" pitchFamily="34" charset="0"/>
              </a:rPr>
              <a:t>2017</a:t>
            </a:r>
            <a:br>
              <a:rPr lang="en-US" sz="2400" dirty="0" smtClean="0">
                <a:solidFill>
                  <a:schemeClr val="tx1">
                    <a:lumMod val="75000"/>
                  </a:schemeClr>
                </a:solidFill>
                <a:latin typeface="Calibri" pitchFamily="34" charset="0"/>
                <a:cs typeface="Calibri" pitchFamily="34" charset="0"/>
              </a:rPr>
            </a:br>
            <a:r>
              <a:rPr lang="en-US" sz="2400" dirty="0">
                <a:solidFill>
                  <a:schemeClr val="tx1">
                    <a:lumMod val="75000"/>
                  </a:schemeClr>
                </a:solidFill>
                <a:latin typeface="Calibri" pitchFamily="34" charset="0"/>
                <a:cs typeface="Calibri" pitchFamily="34" charset="0"/>
              </a:rPr>
              <a:t/>
            </a:r>
            <a:br>
              <a:rPr lang="en-US" sz="2400" dirty="0">
                <a:solidFill>
                  <a:schemeClr val="tx1">
                    <a:lumMod val="75000"/>
                  </a:schemeClr>
                </a:solidFill>
                <a:latin typeface="Calibri" pitchFamily="34" charset="0"/>
                <a:cs typeface="Calibri" pitchFamily="34" charset="0"/>
              </a:rPr>
            </a:br>
            <a:r>
              <a:rPr lang="en-US" sz="2400" dirty="0" smtClean="0">
                <a:solidFill>
                  <a:schemeClr val="tx1">
                    <a:lumMod val="75000"/>
                  </a:schemeClr>
                </a:solidFill>
                <a:latin typeface="Calibri" pitchFamily="34" charset="0"/>
                <a:cs typeface="Calibri" pitchFamily="34" charset="0"/>
              </a:rPr>
              <a:t/>
            </a:r>
            <a:br>
              <a:rPr lang="en-US" sz="2400" dirty="0" smtClean="0">
                <a:solidFill>
                  <a:schemeClr val="tx1">
                    <a:lumMod val="75000"/>
                  </a:schemeClr>
                </a:solidFill>
                <a:latin typeface="Calibri" pitchFamily="34" charset="0"/>
                <a:cs typeface="Calibri" pitchFamily="34" charset="0"/>
              </a:rPr>
            </a:br>
            <a:r>
              <a:rPr lang="en-US" sz="2400" dirty="0">
                <a:solidFill>
                  <a:srgbClr val="FFFFCC"/>
                </a:solidFill>
                <a:latin typeface="Calibri" pitchFamily="34" charset="0"/>
                <a:cs typeface="Calibri" pitchFamily="34" charset="0"/>
              </a:rPr>
              <a:t/>
            </a:r>
            <a:br>
              <a:rPr lang="en-US" sz="2400" dirty="0">
                <a:solidFill>
                  <a:srgbClr val="FFFFCC"/>
                </a:solidFill>
                <a:latin typeface="Calibri" pitchFamily="34" charset="0"/>
                <a:cs typeface="Calibri" pitchFamily="34" charset="0"/>
              </a:rPr>
            </a:br>
            <a:endParaRPr lang="en-US" sz="2400" dirty="0"/>
          </a:p>
        </p:txBody>
      </p:sp>
      <p:sp>
        <p:nvSpPr>
          <p:cNvPr id="4" name="Title 1"/>
          <p:cNvSpPr txBox="1">
            <a:spLocks/>
          </p:cNvSpPr>
          <p:nvPr/>
        </p:nvSpPr>
        <p:spPr bwMode="auto">
          <a:xfrm>
            <a:off x="286603" y="3509157"/>
            <a:ext cx="8611737" cy="2454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lvl1pPr algn="l" rtl="0" fontAlgn="base">
              <a:spcBef>
                <a:spcPct val="0"/>
              </a:spcBef>
              <a:spcAft>
                <a:spcPct val="0"/>
              </a:spcAft>
              <a:defRPr sz="4400" b="1">
                <a:solidFill>
                  <a:schemeClr val="tx2"/>
                </a:solidFill>
                <a:effectLst>
                  <a:outerShdw blurRad="38100" dist="38100" dir="2700000" algn="tl">
                    <a:srgbClr val="000000">
                      <a:alpha val="43137"/>
                    </a:srgbClr>
                  </a:outerShdw>
                </a:effectLst>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ctr"/>
            <a:r>
              <a:rPr lang="en-US" sz="4000" b="0" u="sng" kern="0" dirty="0" smtClean="0"/>
              <a:t>Placing Collective Interest over Individual Interest (Obedience to </a:t>
            </a:r>
            <a:r>
              <a:rPr lang="en-US" sz="4000" b="0" u="sng" kern="0" dirty="0" err="1" smtClean="0"/>
              <a:t>Majlis</a:t>
            </a:r>
            <a:r>
              <a:rPr lang="en-US" sz="4000" b="0" u="sng" kern="0" dirty="0" smtClean="0"/>
              <a:t> Initiatives)</a:t>
            </a:r>
            <a:endParaRPr lang="en-US" sz="4000" b="0" kern="0" dirty="0"/>
          </a:p>
        </p:txBody>
      </p:sp>
    </p:spTree>
    <p:extLst>
      <p:ext uri="{BB962C8B-B14F-4D97-AF65-F5344CB8AC3E}">
        <p14:creationId xmlns:p14="http://schemas.microsoft.com/office/powerpoint/2010/main" val="14066302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51379"/>
            <a:ext cx="8991600" cy="4978020"/>
          </a:xfrm>
        </p:spPr>
        <p:txBody>
          <a:bodyPr>
            <a:noAutofit/>
          </a:bodyPr>
          <a:lstStyle/>
          <a:p>
            <a:r>
              <a:rPr lang="en-US" sz="2800" dirty="0" smtClean="0"/>
              <a:t>At </a:t>
            </a:r>
            <a:r>
              <a:rPr lang="en-US" sz="2800" dirty="0"/>
              <a:t>the Battle of </a:t>
            </a:r>
            <a:r>
              <a:rPr lang="en-US" sz="2800" dirty="0" err="1"/>
              <a:t>Uhud</a:t>
            </a:r>
            <a:r>
              <a:rPr lang="en-US" sz="2800" dirty="0"/>
              <a:t>, </a:t>
            </a:r>
            <a:r>
              <a:rPr lang="en-US" sz="2800" dirty="0" err="1" smtClean="0"/>
              <a:t>Hadrat</a:t>
            </a:r>
            <a:r>
              <a:rPr lang="en-US" sz="2800" dirty="0" smtClean="0"/>
              <a:t> Muhammad (SAW) decided </a:t>
            </a:r>
            <a:r>
              <a:rPr lang="en-US" sz="2800" dirty="0"/>
              <a:t>to come out of </a:t>
            </a:r>
            <a:r>
              <a:rPr lang="en-US" sz="2800" dirty="0" err="1" smtClean="0"/>
              <a:t>Madina</a:t>
            </a:r>
            <a:r>
              <a:rPr lang="en-US" sz="2800" dirty="0" smtClean="0"/>
              <a:t> &amp; </a:t>
            </a:r>
            <a:r>
              <a:rPr lang="en-US" sz="2800" dirty="0"/>
              <a:t>confront the enemy. </a:t>
            </a:r>
            <a:endParaRPr lang="en-US" sz="2800" dirty="0" smtClean="0"/>
          </a:p>
          <a:p>
            <a:r>
              <a:rPr lang="en-US" sz="2800" dirty="0" smtClean="0"/>
              <a:t>In </a:t>
            </a:r>
            <a:r>
              <a:rPr lang="en-US" sz="2800" dirty="0"/>
              <a:t>order to protect the city, </a:t>
            </a:r>
            <a:r>
              <a:rPr lang="en-US" sz="2800" dirty="0" err="1"/>
              <a:t>Hadrat</a:t>
            </a:r>
            <a:r>
              <a:rPr lang="en-US" sz="2800" dirty="0"/>
              <a:t> Muhammad (SAW)</a:t>
            </a:r>
            <a:r>
              <a:rPr lang="en-US" sz="2800" dirty="0" smtClean="0"/>
              <a:t> </a:t>
            </a:r>
            <a:r>
              <a:rPr lang="en-US" sz="2800" dirty="0"/>
              <a:t>strategically placed </a:t>
            </a:r>
            <a:r>
              <a:rPr lang="en-US" sz="2800" dirty="0" smtClean="0"/>
              <a:t>army </a:t>
            </a:r>
            <a:r>
              <a:rPr lang="en-US" sz="2800" dirty="0"/>
              <a:t>in front </a:t>
            </a:r>
            <a:r>
              <a:rPr lang="en-US" sz="2800" dirty="0" smtClean="0"/>
              <a:t>&amp; moving </a:t>
            </a:r>
            <a:r>
              <a:rPr lang="en-US" sz="2800" dirty="0"/>
              <a:t>to the side of </a:t>
            </a:r>
            <a:r>
              <a:rPr lang="en-US" sz="2800" dirty="0" err="1" smtClean="0"/>
              <a:t>Uhud</a:t>
            </a:r>
            <a:r>
              <a:rPr lang="en-US" sz="2800" dirty="0" smtClean="0"/>
              <a:t> </a:t>
            </a:r>
            <a:r>
              <a:rPr lang="en-US" sz="2800" dirty="0" smtClean="0"/>
              <a:t>Mountain. </a:t>
            </a:r>
            <a:endParaRPr lang="en-US" sz="2800" dirty="0" smtClean="0"/>
          </a:p>
          <a:p>
            <a:r>
              <a:rPr lang="en-US" sz="2800" dirty="0" smtClean="0"/>
              <a:t>He </a:t>
            </a:r>
            <a:r>
              <a:rPr lang="en-US" sz="2800" dirty="0"/>
              <a:t>noticed the mountain pass which could prove a source of danger. </a:t>
            </a:r>
            <a:endParaRPr lang="en-US" sz="2800" dirty="0" smtClean="0"/>
          </a:p>
          <a:p>
            <a:r>
              <a:rPr lang="en-US" sz="2800" dirty="0" smtClean="0"/>
              <a:t>He </a:t>
            </a:r>
            <a:r>
              <a:rPr lang="en-US" sz="2800" dirty="0"/>
              <a:t>appointed fifty archers under the command of ‘</a:t>
            </a:r>
            <a:r>
              <a:rPr lang="en-US" sz="2800" dirty="0" smtClean="0"/>
              <a:t>Abdullah </a:t>
            </a:r>
            <a:r>
              <a:rPr lang="en-US" sz="2800" dirty="0"/>
              <a:t>bin </a:t>
            </a:r>
            <a:r>
              <a:rPr lang="en-US" sz="2800" dirty="0" err="1"/>
              <a:t>Jubair</a:t>
            </a:r>
            <a:r>
              <a:rPr lang="en-US" sz="2800" dirty="0"/>
              <a:t> to </a:t>
            </a:r>
            <a:r>
              <a:rPr lang="en-US" sz="2800" dirty="0" smtClean="0"/>
              <a:t>protect. </a:t>
            </a:r>
            <a:r>
              <a:rPr lang="en-US" sz="2800" dirty="0" smtClean="0"/>
              <a:t> </a:t>
            </a:r>
            <a:endParaRPr lang="en-US" sz="2800" dirty="0" smtClean="0"/>
          </a:p>
        </p:txBody>
      </p:sp>
      <p:sp>
        <p:nvSpPr>
          <p:cNvPr id="4" name="Title 1"/>
          <p:cNvSpPr>
            <a:spLocks noGrp="1"/>
          </p:cNvSpPr>
          <p:nvPr>
            <p:ph type="title"/>
          </p:nvPr>
        </p:nvSpPr>
        <p:spPr>
          <a:xfrm>
            <a:off x="259308" y="192750"/>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16230175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841" y="1600200"/>
            <a:ext cx="8475259" cy="4525963"/>
          </a:xfrm>
        </p:spPr>
        <p:txBody>
          <a:bodyPr/>
          <a:lstStyle/>
          <a:p>
            <a:r>
              <a:rPr lang="en-US" sz="2800" dirty="0" err="1"/>
              <a:t>Hadrat</a:t>
            </a:r>
            <a:r>
              <a:rPr lang="en-US" sz="2800" dirty="0"/>
              <a:t> Muhammad (SAW) INSTRUCTIONS..."</a:t>
            </a:r>
            <a:r>
              <a:rPr lang="en-US" sz="2800" b="1" u="sng" dirty="0"/>
              <a:t>Even if you see birds swooping down on our dead bodies, you are not going to leave this pass until my message reaches you to do so.“</a:t>
            </a:r>
          </a:p>
          <a:p>
            <a:r>
              <a:rPr lang="en-US" sz="2800" dirty="0" err="1"/>
              <a:t>Hadrat</a:t>
            </a:r>
            <a:r>
              <a:rPr lang="en-US" sz="2800" dirty="0"/>
              <a:t> Muhammad (SAW) faced extreme anxiety and worry at </a:t>
            </a:r>
            <a:r>
              <a:rPr lang="en-US" sz="2800" dirty="0" err="1"/>
              <a:t>Uhud</a:t>
            </a:r>
            <a:r>
              <a:rPr lang="en-US" sz="2800" dirty="0"/>
              <a:t>. </a:t>
            </a:r>
          </a:p>
          <a:p>
            <a:r>
              <a:rPr lang="en-US" sz="2800" dirty="0"/>
              <a:t>This was one of the greatest trials of his life. </a:t>
            </a:r>
          </a:p>
          <a:p>
            <a:endParaRPr lang="en-US" dirty="0"/>
          </a:p>
        </p:txBody>
      </p:sp>
      <p:sp>
        <p:nvSpPr>
          <p:cNvPr id="5" name="Title 1"/>
          <p:cNvSpPr>
            <a:spLocks noGrp="1"/>
          </p:cNvSpPr>
          <p:nvPr>
            <p:ph type="title"/>
          </p:nvPr>
        </p:nvSpPr>
        <p:spPr>
          <a:xfrm>
            <a:off x="259308" y="192750"/>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1230607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012" y="1600200"/>
            <a:ext cx="8454788" cy="4525963"/>
          </a:xfrm>
        </p:spPr>
        <p:txBody>
          <a:bodyPr/>
          <a:lstStyle/>
          <a:p>
            <a:r>
              <a:rPr lang="en-US" sz="3000" dirty="0"/>
              <a:t>One shock was that the archers positioned </a:t>
            </a:r>
            <a:r>
              <a:rPr lang="en-US" sz="3000" dirty="0" smtClean="0"/>
              <a:t>did </a:t>
            </a:r>
            <a:r>
              <a:rPr lang="en-US" sz="3000" dirty="0"/>
              <a:t>not obey the orders &amp; whole army suffered</a:t>
            </a:r>
          </a:p>
          <a:p>
            <a:r>
              <a:rPr lang="en-US" sz="3000" dirty="0"/>
              <a:t>Second grief was the loss of seventy valuable lives </a:t>
            </a:r>
          </a:p>
          <a:p>
            <a:r>
              <a:rPr lang="en-US" sz="3000" dirty="0" smtClean="0"/>
              <a:t>Third, he </a:t>
            </a:r>
            <a:r>
              <a:rPr lang="en-US" sz="3000" dirty="0"/>
              <a:t>himself was badly wounded. </a:t>
            </a:r>
          </a:p>
          <a:p>
            <a:r>
              <a:rPr lang="en-US" sz="3000" dirty="0" err="1" smtClean="0"/>
              <a:t>Zoama</a:t>
            </a:r>
            <a:r>
              <a:rPr lang="en-US" sz="3000" dirty="0" smtClean="0"/>
              <a:t>, </a:t>
            </a:r>
            <a:r>
              <a:rPr lang="en-US" sz="3000" dirty="0" err="1" smtClean="0"/>
              <a:t>Nazeem</a:t>
            </a:r>
            <a:r>
              <a:rPr lang="en-US" sz="3000" dirty="0" smtClean="0"/>
              <a:t>-e-</a:t>
            </a:r>
            <a:r>
              <a:rPr lang="en-US" sz="3000" dirty="0" err="1" smtClean="0"/>
              <a:t>Alaa</a:t>
            </a:r>
            <a:r>
              <a:rPr lang="en-US" sz="3000" dirty="0" smtClean="0"/>
              <a:t>… ALL </a:t>
            </a:r>
            <a:r>
              <a:rPr lang="en-US" sz="3000" dirty="0" err="1"/>
              <a:t>Aamila</a:t>
            </a:r>
            <a:r>
              <a:rPr lang="en-US" sz="3000" dirty="0"/>
              <a:t> members are those archers!  We are there to </a:t>
            </a:r>
            <a:r>
              <a:rPr lang="en-US" sz="3000" dirty="0" smtClean="0"/>
              <a:t>obey all orders from </a:t>
            </a:r>
            <a:r>
              <a:rPr lang="en-US" sz="3000" dirty="0" err="1" smtClean="0"/>
              <a:t>Khilafat</a:t>
            </a:r>
            <a:endParaRPr lang="en-US" sz="3000" dirty="0" smtClean="0"/>
          </a:p>
          <a:p>
            <a:r>
              <a:rPr lang="en-US" sz="3000" dirty="0" smtClean="0"/>
              <a:t>If we ignore the orders… what will happen?</a:t>
            </a:r>
            <a:endParaRPr lang="en-US" sz="3000" dirty="0"/>
          </a:p>
          <a:p>
            <a:endParaRPr lang="en-US" dirty="0"/>
          </a:p>
        </p:txBody>
      </p:sp>
      <p:sp>
        <p:nvSpPr>
          <p:cNvPr id="4" name="Title 1"/>
          <p:cNvSpPr>
            <a:spLocks noGrp="1"/>
          </p:cNvSpPr>
          <p:nvPr>
            <p:ph type="title"/>
          </p:nvPr>
        </p:nvSpPr>
        <p:spPr>
          <a:xfrm>
            <a:off x="259308" y="192750"/>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1596203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069" y="1447800"/>
            <a:ext cx="8666328" cy="5181600"/>
          </a:xfrm>
        </p:spPr>
        <p:txBody>
          <a:bodyPr>
            <a:normAutofit fontScale="85000" lnSpcReduction="10000"/>
          </a:bodyPr>
          <a:lstStyle/>
          <a:p>
            <a:r>
              <a:rPr lang="en-US" dirty="0" smtClean="0"/>
              <a:t>What to do when someone complains about the </a:t>
            </a:r>
            <a:r>
              <a:rPr lang="en-US" dirty="0" err="1" smtClean="0"/>
              <a:t>Jama’at</a:t>
            </a:r>
            <a:r>
              <a:rPr lang="en-US" dirty="0"/>
              <a:t> </a:t>
            </a:r>
            <a:r>
              <a:rPr lang="en-US" dirty="0" smtClean="0"/>
              <a:t>or </a:t>
            </a:r>
            <a:r>
              <a:rPr lang="en-US" dirty="0" err="1" smtClean="0"/>
              <a:t>Majlis</a:t>
            </a:r>
            <a:r>
              <a:rPr lang="en-US" dirty="0" smtClean="0"/>
              <a:t> or </a:t>
            </a:r>
            <a:r>
              <a:rPr lang="en-US" dirty="0" err="1" smtClean="0"/>
              <a:t>Aamila</a:t>
            </a:r>
            <a:r>
              <a:rPr lang="en-US" dirty="0" smtClean="0"/>
              <a:t> member?</a:t>
            </a:r>
          </a:p>
          <a:p>
            <a:r>
              <a:rPr lang="en-US" dirty="0" smtClean="0"/>
              <a:t>What is the process?</a:t>
            </a:r>
          </a:p>
          <a:p>
            <a:r>
              <a:rPr lang="en-US" dirty="0" smtClean="0"/>
              <a:t>Address it immediately</a:t>
            </a:r>
          </a:p>
          <a:p>
            <a:r>
              <a:rPr lang="en-US" dirty="0" smtClean="0"/>
              <a:t>Inform </a:t>
            </a:r>
            <a:r>
              <a:rPr lang="en-US" dirty="0" err="1" smtClean="0"/>
              <a:t>Zaim</a:t>
            </a:r>
            <a:r>
              <a:rPr lang="en-US" dirty="0" smtClean="0"/>
              <a:t>, </a:t>
            </a:r>
            <a:r>
              <a:rPr lang="en-US" dirty="0" err="1" smtClean="0"/>
              <a:t>Jama’at</a:t>
            </a:r>
            <a:r>
              <a:rPr lang="en-US" dirty="0" smtClean="0"/>
              <a:t> </a:t>
            </a:r>
            <a:r>
              <a:rPr lang="en-US" dirty="0" err="1" smtClean="0"/>
              <a:t>Tarbiyyat</a:t>
            </a:r>
            <a:r>
              <a:rPr lang="en-US" dirty="0" smtClean="0"/>
              <a:t> Secretary or Sadr </a:t>
            </a:r>
            <a:r>
              <a:rPr lang="en-US" dirty="0" err="1" smtClean="0"/>
              <a:t>Jama’at</a:t>
            </a:r>
            <a:endParaRPr lang="en-US" dirty="0" smtClean="0"/>
          </a:p>
          <a:p>
            <a:r>
              <a:rPr lang="en-US" dirty="0"/>
              <a:t>If </a:t>
            </a:r>
            <a:r>
              <a:rPr lang="en-US" dirty="0" smtClean="0"/>
              <a:t>a complaint: Write it down </a:t>
            </a:r>
            <a:r>
              <a:rPr lang="en-US" dirty="0" smtClean="0"/>
              <a:t>&amp; </a:t>
            </a:r>
            <a:r>
              <a:rPr lang="en-US" dirty="0" smtClean="0"/>
              <a:t>move it </a:t>
            </a:r>
            <a:r>
              <a:rPr lang="en-US" dirty="0"/>
              <a:t>forward with all the required proof </a:t>
            </a:r>
            <a:r>
              <a:rPr lang="en-US" dirty="0" smtClean="0"/>
              <a:t>&amp; </a:t>
            </a:r>
            <a:r>
              <a:rPr lang="en-US" dirty="0"/>
              <a:t>witnesses along with their </a:t>
            </a:r>
            <a:r>
              <a:rPr lang="en-US" dirty="0" smtClean="0"/>
              <a:t>name </a:t>
            </a:r>
            <a:r>
              <a:rPr lang="en-US" dirty="0"/>
              <a:t>and address. </a:t>
            </a:r>
            <a:endParaRPr lang="en-US" dirty="0" smtClean="0"/>
          </a:p>
          <a:p>
            <a:r>
              <a:rPr lang="en-US" dirty="0" smtClean="0"/>
              <a:t>Members </a:t>
            </a:r>
            <a:r>
              <a:rPr lang="en-US" dirty="0"/>
              <a:t>who see that there is something truly wrong in the administration then they should bravely come forward and highlight it </a:t>
            </a:r>
            <a:r>
              <a:rPr lang="en-US" dirty="0" smtClean="0"/>
              <a:t>with honesty </a:t>
            </a:r>
            <a:r>
              <a:rPr lang="en-US" dirty="0"/>
              <a:t>and be ready to face all the consequences. </a:t>
            </a:r>
          </a:p>
          <a:p>
            <a:endParaRPr lang="en-US" dirty="0" smtClean="0"/>
          </a:p>
          <a:p>
            <a:endParaRPr lang="en-US" dirty="0"/>
          </a:p>
        </p:txBody>
      </p:sp>
      <p:sp>
        <p:nvSpPr>
          <p:cNvPr id="5" name="Title 1"/>
          <p:cNvSpPr>
            <a:spLocks noGrp="1"/>
          </p:cNvSpPr>
          <p:nvPr>
            <p:ph type="title"/>
          </p:nvPr>
        </p:nvSpPr>
        <p:spPr>
          <a:xfrm>
            <a:off x="259308" y="192750"/>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8503078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7505" y="1508078"/>
            <a:ext cx="8305800" cy="4742597"/>
          </a:xfrm>
        </p:spPr>
        <p:txBody>
          <a:bodyPr>
            <a:normAutofit lnSpcReduction="10000"/>
          </a:bodyPr>
          <a:lstStyle/>
          <a:p>
            <a:r>
              <a:rPr lang="en-US" sz="3000" dirty="0" smtClean="0"/>
              <a:t>BACK TO OTHER EXAMPLES</a:t>
            </a:r>
            <a:endParaRPr lang="en-US" sz="3000" dirty="0" smtClean="0"/>
          </a:p>
          <a:p>
            <a:r>
              <a:rPr lang="en-US" sz="3000" dirty="0" smtClean="0"/>
              <a:t>I </a:t>
            </a:r>
            <a:r>
              <a:rPr lang="en-US" sz="3000" dirty="0" smtClean="0"/>
              <a:t>will skip the </a:t>
            </a:r>
            <a:r>
              <a:rPr lang="en-US" sz="3000" dirty="0" err="1" smtClean="0"/>
              <a:t>Aamila</a:t>
            </a:r>
            <a:r>
              <a:rPr lang="en-US" sz="3000" dirty="0" smtClean="0"/>
              <a:t>/General meeting?</a:t>
            </a:r>
          </a:p>
          <a:p>
            <a:pPr lvl="1"/>
            <a:r>
              <a:rPr lang="en-US" sz="3000" dirty="0" smtClean="0"/>
              <a:t>Is this ok?</a:t>
            </a:r>
          </a:p>
          <a:p>
            <a:pPr lvl="1"/>
            <a:r>
              <a:rPr lang="en-US" sz="2600" dirty="0" smtClean="0"/>
              <a:t>Ameer Sahib’s example</a:t>
            </a:r>
          </a:p>
          <a:p>
            <a:r>
              <a:rPr lang="en-US" sz="3000" dirty="0" smtClean="0"/>
              <a:t>I </a:t>
            </a:r>
            <a:r>
              <a:rPr lang="en-US" sz="3000" dirty="0" smtClean="0"/>
              <a:t>will leave </a:t>
            </a:r>
            <a:r>
              <a:rPr lang="en-US" sz="3000" dirty="0" err="1" smtClean="0"/>
              <a:t>whatsapp</a:t>
            </a:r>
            <a:r>
              <a:rPr lang="en-US" sz="3000" dirty="0" smtClean="0"/>
              <a:t> group?</a:t>
            </a:r>
          </a:p>
          <a:p>
            <a:pPr lvl="1"/>
            <a:r>
              <a:rPr lang="en-US" sz="3000" dirty="0" smtClean="0"/>
              <a:t>Is this ok?</a:t>
            </a:r>
          </a:p>
          <a:p>
            <a:pPr lvl="1"/>
            <a:r>
              <a:rPr lang="en-US" sz="2600" dirty="0" smtClean="0"/>
              <a:t>Battle of </a:t>
            </a:r>
            <a:r>
              <a:rPr lang="en-US" sz="2600" dirty="0" err="1" smtClean="0"/>
              <a:t>Uhud</a:t>
            </a:r>
            <a:r>
              <a:rPr lang="en-US" sz="2600" dirty="0" smtClean="0"/>
              <a:t> …..</a:t>
            </a:r>
            <a:endParaRPr lang="en-US" sz="2600" dirty="0" smtClean="0"/>
          </a:p>
          <a:p>
            <a:r>
              <a:rPr lang="en-US" sz="3000" dirty="0" smtClean="0"/>
              <a:t>On </a:t>
            </a:r>
            <a:r>
              <a:rPr lang="en-US" sz="3000" dirty="0" err="1" smtClean="0"/>
              <a:t>whatsapp’s</a:t>
            </a:r>
            <a:r>
              <a:rPr lang="en-US" sz="3000" dirty="0" smtClean="0"/>
              <a:t> group, use only </a:t>
            </a:r>
            <a:r>
              <a:rPr lang="en-US" sz="3000" dirty="0" smtClean="0"/>
              <a:t>English </a:t>
            </a:r>
            <a:r>
              <a:rPr lang="en-US" sz="3000" dirty="0" smtClean="0"/>
              <a:t>language?</a:t>
            </a:r>
          </a:p>
          <a:p>
            <a:pPr lvl="1"/>
            <a:r>
              <a:rPr lang="en-US" sz="3000" dirty="0" err="1" smtClean="0"/>
              <a:t>Hazur’s</a:t>
            </a:r>
            <a:r>
              <a:rPr lang="en-US" sz="3000" dirty="0" smtClean="0"/>
              <a:t> (ABA) example</a:t>
            </a:r>
            <a:endParaRPr lang="en-US" sz="3000" dirty="0"/>
          </a:p>
        </p:txBody>
      </p:sp>
      <p:sp>
        <p:nvSpPr>
          <p:cNvPr id="4" name="Title 1"/>
          <p:cNvSpPr>
            <a:spLocks noGrp="1"/>
          </p:cNvSpPr>
          <p:nvPr>
            <p:ph type="title"/>
          </p:nvPr>
        </p:nvSpPr>
        <p:spPr>
          <a:xfrm>
            <a:off x="259308" y="192750"/>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406725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466" y="1569492"/>
            <a:ext cx="8640170" cy="4162568"/>
          </a:xfrm>
        </p:spPr>
        <p:txBody>
          <a:bodyPr/>
          <a:lstStyle/>
          <a:p>
            <a:r>
              <a:rPr lang="en-US" sz="3000" dirty="0" smtClean="0"/>
              <a:t>Belittle some  members, beard, etc.</a:t>
            </a:r>
          </a:p>
          <a:p>
            <a:pPr lvl="1"/>
            <a:r>
              <a:rPr lang="en-US" sz="3000" i="1" dirty="0" smtClean="0"/>
              <a:t>“I might have a full beard not like you”</a:t>
            </a:r>
          </a:p>
          <a:p>
            <a:pPr lvl="1"/>
            <a:r>
              <a:rPr lang="en-US" sz="3000" dirty="0" smtClean="0"/>
              <a:t>Is </a:t>
            </a:r>
            <a:r>
              <a:rPr lang="en-US" sz="3000" dirty="0" smtClean="0"/>
              <a:t>this ok?</a:t>
            </a:r>
          </a:p>
          <a:p>
            <a:r>
              <a:rPr lang="en-US" sz="3000" dirty="0" smtClean="0"/>
              <a:t>No need to follow </a:t>
            </a:r>
            <a:r>
              <a:rPr lang="en-US" sz="3000" dirty="0" err="1" smtClean="0"/>
              <a:t>Taleem</a:t>
            </a:r>
            <a:r>
              <a:rPr lang="en-US" sz="3000" dirty="0" smtClean="0"/>
              <a:t>/</a:t>
            </a:r>
            <a:r>
              <a:rPr lang="en-US" sz="3000" dirty="0" err="1" smtClean="0"/>
              <a:t>Tarbiyyat</a:t>
            </a:r>
            <a:r>
              <a:rPr lang="en-US" sz="3000" dirty="0" smtClean="0"/>
              <a:t> </a:t>
            </a:r>
            <a:r>
              <a:rPr lang="en-US" sz="3000" dirty="0" smtClean="0"/>
              <a:t>workbook?</a:t>
            </a:r>
          </a:p>
          <a:p>
            <a:pPr lvl="1"/>
            <a:r>
              <a:rPr lang="en-US" sz="3000" dirty="0" smtClean="0"/>
              <a:t>Brothers…. T/T workbook is an order from </a:t>
            </a:r>
            <a:r>
              <a:rPr lang="en-US" sz="3000" dirty="0" err="1" smtClean="0"/>
              <a:t>Hazur</a:t>
            </a:r>
            <a:r>
              <a:rPr lang="en-US" sz="3000" dirty="0" smtClean="0"/>
              <a:t> (ABA)</a:t>
            </a:r>
          </a:p>
          <a:p>
            <a:pPr lvl="1"/>
            <a:r>
              <a:rPr lang="en-US" sz="3000" dirty="0" smtClean="0"/>
              <a:t>Is </a:t>
            </a:r>
            <a:r>
              <a:rPr lang="en-US" sz="3000" dirty="0" smtClean="0"/>
              <a:t>this needed</a:t>
            </a:r>
            <a:r>
              <a:rPr lang="en-US" sz="3000" dirty="0" smtClean="0"/>
              <a:t>?</a:t>
            </a:r>
          </a:p>
          <a:p>
            <a:pPr lvl="1"/>
            <a:r>
              <a:rPr lang="en-US" sz="3000" dirty="0" smtClean="0"/>
              <a:t>I know what is needed for my </a:t>
            </a:r>
            <a:r>
              <a:rPr lang="en-US" sz="3000" dirty="0" err="1" smtClean="0"/>
              <a:t>Majlis</a:t>
            </a:r>
            <a:endParaRPr lang="en-US" sz="3000" dirty="0" smtClean="0"/>
          </a:p>
          <a:p>
            <a:pPr lvl="1"/>
            <a:r>
              <a:rPr lang="en-US" sz="2600" dirty="0" smtClean="0"/>
              <a:t>Battle of </a:t>
            </a:r>
            <a:r>
              <a:rPr lang="en-US" sz="2600" dirty="0" err="1" smtClean="0"/>
              <a:t>Uhud</a:t>
            </a:r>
            <a:r>
              <a:rPr lang="en-US" sz="2600" dirty="0" smtClean="0"/>
              <a:t>….</a:t>
            </a:r>
            <a:endParaRPr lang="en-US" sz="2600" dirty="0" smtClean="0"/>
          </a:p>
          <a:p>
            <a:endParaRPr lang="en-US" dirty="0"/>
          </a:p>
        </p:txBody>
      </p:sp>
      <p:sp>
        <p:nvSpPr>
          <p:cNvPr id="4" name="Title 1"/>
          <p:cNvSpPr>
            <a:spLocks noGrp="1"/>
          </p:cNvSpPr>
          <p:nvPr>
            <p:ph type="title"/>
          </p:nvPr>
        </p:nvSpPr>
        <p:spPr>
          <a:xfrm>
            <a:off x="259308" y="192750"/>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32308220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421" y="1583140"/>
            <a:ext cx="8775510" cy="5046260"/>
          </a:xfrm>
        </p:spPr>
        <p:txBody>
          <a:bodyPr>
            <a:noAutofit/>
          </a:bodyPr>
          <a:lstStyle/>
          <a:p>
            <a:r>
              <a:rPr lang="en-US" sz="2600" dirty="0" smtClean="0"/>
              <a:t>Complete </a:t>
            </a:r>
            <a:r>
              <a:rPr lang="en-US" sz="2600" dirty="0"/>
              <a:t>obedience to the </a:t>
            </a:r>
            <a:r>
              <a:rPr lang="en-US" sz="2600" dirty="0" err="1"/>
              <a:t>Nizam</a:t>
            </a:r>
            <a:r>
              <a:rPr lang="en-US" sz="2600" dirty="0"/>
              <a:t>-e-</a:t>
            </a:r>
            <a:r>
              <a:rPr lang="en-US" sz="2600" dirty="0" err="1"/>
              <a:t>Jama’at</a:t>
            </a:r>
            <a:r>
              <a:rPr lang="en-US" sz="2600" dirty="0"/>
              <a:t> is incumbent on Ahmadi Muslims after their </a:t>
            </a:r>
            <a:r>
              <a:rPr lang="en-US" sz="2600" dirty="0" err="1"/>
              <a:t>bai’at</a:t>
            </a:r>
            <a:r>
              <a:rPr lang="en-US" sz="2600" dirty="0"/>
              <a:t>. </a:t>
            </a:r>
            <a:endParaRPr lang="en-US" sz="2600" dirty="0" smtClean="0"/>
          </a:p>
          <a:p>
            <a:r>
              <a:rPr lang="en-US" sz="2600" dirty="0" smtClean="0"/>
              <a:t>The </a:t>
            </a:r>
            <a:r>
              <a:rPr lang="en-US" sz="2600" dirty="0"/>
              <a:t>10th Condition of </a:t>
            </a:r>
            <a:r>
              <a:rPr lang="en-US" sz="2600" dirty="0" err="1"/>
              <a:t>Bai’at</a:t>
            </a:r>
            <a:r>
              <a:rPr lang="en-US" sz="2600" dirty="0"/>
              <a:t> reads</a:t>
            </a:r>
            <a:r>
              <a:rPr lang="en-US" sz="2600" dirty="0" smtClean="0"/>
              <a:t>:</a:t>
            </a:r>
            <a:endParaRPr lang="en-US" sz="2600" dirty="0" smtClean="0"/>
          </a:p>
          <a:p>
            <a:r>
              <a:rPr lang="en-US" sz="2600" dirty="0" smtClean="0"/>
              <a:t>Explaining </a:t>
            </a:r>
            <a:r>
              <a:rPr lang="en-US" sz="2600" dirty="0"/>
              <a:t>this condition of </a:t>
            </a:r>
            <a:r>
              <a:rPr lang="en-US" sz="2600" dirty="0" err="1"/>
              <a:t>bai’at</a:t>
            </a:r>
            <a:r>
              <a:rPr lang="en-US" sz="2600" dirty="0"/>
              <a:t>, </a:t>
            </a:r>
            <a:r>
              <a:rPr lang="en-US" sz="2600" dirty="0" err="1" smtClean="0"/>
              <a:t>Hazur</a:t>
            </a:r>
            <a:r>
              <a:rPr lang="en-US" sz="2600" dirty="0" smtClean="0"/>
              <a:t> (ABA) says</a:t>
            </a:r>
            <a:r>
              <a:rPr lang="en-US" sz="2600" dirty="0"/>
              <a:t>: </a:t>
            </a:r>
            <a:endParaRPr lang="en-US" sz="2600" dirty="0" smtClean="0"/>
          </a:p>
          <a:p>
            <a:pPr marL="0" indent="0">
              <a:buNone/>
            </a:pPr>
            <a:r>
              <a:rPr lang="en-US" sz="2600" dirty="0" smtClean="0"/>
              <a:t>1</a:t>
            </a:r>
            <a:r>
              <a:rPr lang="en-US" sz="2600" dirty="0"/>
              <a:t>. </a:t>
            </a:r>
            <a:r>
              <a:rPr lang="en-US" sz="2600" dirty="0" smtClean="0"/>
              <a:t>and </a:t>
            </a:r>
            <a:r>
              <a:rPr lang="en-US" sz="2600" dirty="0"/>
              <a:t>the more one finds oneself bound by the </a:t>
            </a:r>
            <a:r>
              <a:rPr lang="en-US" sz="2600" dirty="0" err="1" smtClean="0"/>
              <a:t>Nizam</a:t>
            </a:r>
            <a:r>
              <a:rPr lang="en-US" sz="2600" dirty="0" smtClean="0"/>
              <a:t>-e-</a:t>
            </a:r>
            <a:r>
              <a:rPr lang="en-US" sz="2600" dirty="0" err="1" smtClean="0"/>
              <a:t>Jama’at</a:t>
            </a:r>
            <a:r>
              <a:rPr lang="en-US" sz="2600" dirty="0"/>
              <a:t>. </a:t>
            </a:r>
            <a:endParaRPr lang="en-US" sz="2600" dirty="0" smtClean="0"/>
          </a:p>
          <a:p>
            <a:r>
              <a:rPr lang="en-US" sz="2400" dirty="0" smtClean="0"/>
              <a:t>You </a:t>
            </a:r>
            <a:r>
              <a:rPr lang="en-US" sz="2400" dirty="0"/>
              <a:t>should be mindful that this bond does not remain inactive, rather it should become stronger every day. </a:t>
            </a:r>
          </a:p>
          <a:p>
            <a:endParaRPr lang="en-US" sz="2600" dirty="0" smtClean="0"/>
          </a:p>
        </p:txBody>
      </p:sp>
      <p:sp>
        <p:nvSpPr>
          <p:cNvPr id="4" name="Title 1"/>
          <p:cNvSpPr>
            <a:spLocks noGrp="1"/>
          </p:cNvSpPr>
          <p:nvPr>
            <p:ph type="title"/>
          </p:nvPr>
        </p:nvSpPr>
        <p:spPr>
          <a:xfrm>
            <a:off x="259308" y="192750"/>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21313265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068" y="1774209"/>
            <a:ext cx="8611738" cy="4640239"/>
          </a:xfrm>
        </p:spPr>
        <p:txBody>
          <a:bodyPr/>
          <a:lstStyle/>
          <a:p>
            <a:pPr marL="0" indent="0">
              <a:buNone/>
            </a:pPr>
            <a:r>
              <a:rPr lang="en-US" sz="2800" dirty="0" smtClean="0"/>
              <a:t>2</a:t>
            </a:r>
            <a:r>
              <a:rPr lang="en-US" sz="2800" dirty="0"/>
              <a:t>. You have to be obedient without grumbling. You never have the right to say that such and such cannot be done or that you cannot do such and such at this time. </a:t>
            </a:r>
          </a:p>
          <a:p>
            <a:pPr marL="0" indent="0">
              <a:buNone/>
            </a:pPr>
            <a:r>
              <a:rPr lang="en-US" sz="2800" dirty="0"/>
              <a:t>3. When you have taken the </a:t>
            </a:r>
            <a:r>
              <a:rPr lang="en-US" sz="2800" dirty="0" err="1"/>
              <a:t>bai’at</a:t>
            </a:r>
            <a:r>
              <a:rPr lang="en-US" sz="2800" dirty="0"/>
              <a:t> and have entered the </a:t>
            </a:r>
            <a:r>
              <a:rPr lang="en-US" sz="2800" dirty="0" err="1"/>
              <a:t>Nizam</a:t>
            </a:r>
            <a:r>
              <a:rPr lang="en-US" sz="2800" dirty="0"/>
              <a:t>-e-</a:t>
            </a:r>
            <a:r>
              <a:rPr lang="en-US" sz="2800" dirty="0" err="1"/>
              <a:t>Jama’at</a:t>
            </a:r>
            <a:r>
              <a:rPr lang="en-US" sz="2800" dirty="0"/>
              <a:t>, you have given everything of yours to the Promised Messiah (AS) </a:t>
            </a:r>
          </a:p>
          <a:p>
            <a:pPr marL="0" indent="0">
              <a:buNone/>
            </a:pPr>
            <a:r>
              <a:rPr lang="en-US" sz="2800" dirty="0"/>
              <a:t>4. This condition is such that the more one thinks about it, the deeper one submerges in the love of the Promised Messiah (AS)</a:t>
            </a:r>
          </a:p>
        </p:txBody>
      </p:sp>
      <p:sp>
        <p:nvSpPr>
          <p:cNvPr id="4" name="Title 1"/>
          <p:cNvSpPr>
            <a:spLocks noGrp="1"/>
          </p:cNvSpPr>
          <p:nvPr>
            <p:ph type="title"/>
          </p:nvPr>
        </p:nvSpPr>
        <p:spPr>
          <a:xfrm>
            <a:off x="259308" y="192750"/>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7964080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6538"/>
            <a:ext cx="8686800" cy="5104262"/>
          </a:xfrm>
        </p:spPr>
        <p:txBody>
          <a:bodyPr>
            <a:noAutofit/>
          </a:bodyPr>
          <a:lstStyle/>
          <a:p>
            <a:r>
              <a:rPr lang="en-US" sz="2600" dirty="0"/>
              <a:t>Some question why do we have certain limits and do not have freedom in certain matters. </a:t>
            </a:r>
            <a:endParaRPr lang="en-US" sz="2600" dirty="0" smtClean="0"/>
          </a:p>
          <a:p>
            <a:r>
              <a:rPr lang="en-US" sz="2600" dirty="0" err="1" smtClean="0"/>
              <a:t>Ahmadis</a:t>
            </a:r>
            <a:r>
              <a:rPr lang="en-US" sz="2600" dirty="0" smtClean="0"/>
              <a:t> </a:t>
            </a:r>
            <a:r>
              <a:rPr lang="en-US" sz="2600" dirty="0"/>
              <a:t>should remember that Islam allows everything that is justifiable. </a:t>
            </a:r>
            <a:endParaRPr lang="en-US" sz="2600" dirty="0" smtClean="0"/>
          </a:p>
          <a:p>
            <a:r>
              <a:rPr lang="en-US" sz="2600" dirty="0" smtClean="0"/>
              <a:t>The </a:t>
            </a:r>
            <a:r>
              <a:rPr lang="en-US" sz="2600" dirty="0"/>
              <a:t>limits maintained are for moral correction, moral development and unity. </a:t>
            </a:r>
            <a:endParaRPr lang="en-US" sz="2600" dirty="0" smtClean="0"/>
          </a:p>
          <a:p>
            <a:r>
              <a:rPr lang="en-US" sz="2600" dirty="0" smtClean="0"/>
              <a:t>If </a:t>
            </a:r>
            <a:r>
              <a:rPr lang="en-US" sz="2600" dirty="0"/>
              <a:t>they wish to assist in the progress of the </a:t>
            </a:r>
            <a:r>
              <a:rPr lang="en-US" sz="2600" dirty="0" err="1"/>
              <a:t>Jama’at</a:t>
            </a:r>
            <a:r>
              <a:rPr lang="en-US" sz="2600" dirty="0"/>
              <a:t> then they need to understand the concept of obedience more than anyone else! </a:t>
            </a:r>
            <a:endParaRPr lang="en-US" sz="2600" dirty="0" smtClean="0"/>
          </a:p>
          <a:p>
            <a:r>
              <a:rPr lang="en-US" sz="2600" dirty="0" smtClean="0"/>
              <a:t>If </a:t>
            </a:r>
            <a:r>
              <a:rPr lang="en-US" sz="2600" dirty="0"/>
              <a:t>all office-holders on all levels understood the concept of obedience, the members of the </a:t>
            </a:r>
            <a:r>
              <a:rPr lang="en-US" sz="2600" dirty="0" err="1"/>
              <a:t>Jama’at</a:t>
            </a:r>
            <a:r>
              <a:rPr lang="en-US" sz="2600" dirty="0"/>
              <a:t> would inevitably understand it</a:t>
            </a:r>
            <a:r>
              <a:rPr lang="en-US" sz="2600" dirty="0" smtClean="0"/>
              <a:t>.</a:t>
            </a:r>
            <a:endParaRPr lang="en-US" sz="2600" dirty="0" smtClean="0"/>
          </a:p>
        </p:txBody>
      </p:sp>
      <p:sp>
        <p:nvSpPr>
          <p:cNvPr id="5" name="Title 1"/>
          <p:cNvSpPr>
            <a:spLocks noGrp="1"/>
          </p:cNvSpPr>
          <p:nvPr>
            <p:ph type="title"/>
          </p:nvPr>
        </p:nvSpPr>
        <p:spPr>
          <a:xfrm>
            <a:off x="259308" y="0"/>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37533712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16" y="1600200"/>
            <a:ext cx="8482084" cy="4525963"/>
          </a:xfrm>
        </p:spPr>
        <p:txBody>
          <a:bodyPr/>
          <a:lstStyle/>
          <a:p>
            <a:r>
              <a:rPr lang="en-US" sz="3000" dirty="0"/>
              <a:t>Everyone would appear as the straight line of travelling camels. </a:t>
            </a:r>
            <a:endParaRPr lang="en-US" sz="3000" dirty="0" smtClean="0"/>
          </a:p>
          <a:p>
            <a:r>
              <a:rPr lang="en-US" sz="3000" dirty="0" smtClean="0"/>
              <a:t>Should </a:t>
            </a:r>
            <a:r>
              <a:rPr lang="en-US" sz="3000" dirty="0"/>
              <a:t>self-reflect over their standards of obedience and ponder how they respond to any instruction of the </a:t>
            </a:r>
            <a:r>
              <a:rPr lang="en-US" sz="3000" dirty="0" err="1"/>
              <a:t>Khalifa</a:t>
            </a:r>
            <a:r>
              <a:rPr lang="en-US" sz="3000" dirty="0"/>
              <a:t> of the time. </a:t>
            </a:r>
          </a:p>
          <a:p>
            <a:r>
              <a:rPr lang="en-US" sz="3000" dirty="0" smtClean="0"/>
              <a:t>Do </a:t>
            </a:r>
            <a:r>
              <a:rPr lang="en-US" sz="3000" dirty="0"/>
              <a:t>they obey instantly or do they construe their own meanings of what is instructed? </a:t>
            </a:r>
          </a:p>
        </p:txBody>
      </p:sp>
      <p:sp>
        <p:nvSpPr>
          <p:cNvPr id="4" name="Title 1"/>
          <p:cNvSpPr>
            <a:spLocks noGrp="1"/>
          </p:cNvSpPr>
          <p:nvPr>
            <p:ph type="title"/>
          </p:nvPr>
        </p:nvSpPr>
        <p:spPr>
          <a:xfrm>
            <a:off x="259308" y="0"/>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365223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603" y="274637"/>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
        <p:nvSpPr>
          <p:cNvPr id="3" name="Content Placeholder 2"/>
          <p:cNvSpPr>
            <a:spLocks noGrp="1"/>
          </p:cNvSpPr>
          <p:nvPr>
            <p:ph idx="1"/>
          </p:nvPr>
        </p:nvSpPr>
        <p:spPr/>
        <p:txBody>
          <a:bodyPr/>
          <a:lstStyle/>
          <a:p>
            <a:r>
              <a:rPr lang="en-US" sz="3000" b="1" dirty="0" smtClean="0"/>
              <a:t>“There is a need to make efforts regarding </a:t>
            </a:r>
            <a:r>
              <a:rPr lang="en-US" sz="3000" b="1" i="1" dirty="0" err="1" smtClean="0"/>
              <a:t>Tarbiyyat</a:t>
            </a:r>
            <a:r>
              <a:rPr lang="en-US" sz="3000" b="1" dirty="0" smtClean="0"/>
              <a:t> at every level. Once the task of </a:t>
            </a:r>
            <a:r>
              <a:rPr lang="en-US" sz="3000" b="1" i="1" dirty="0" err="1" smtClean="0"/>
              <a:t>Tarbiyyat</a:t>
            </a:r>
            <a:r>
              <a:rPr lang="en-US" sz="3000" b="1" dirty="0" smtClean="0"/>
              <a:t> has been adequately accomplished, issues pertaining to other departments will start resolving on their own. That will lead to an overall awakening in the </a:t>
            </a:r>
            <a:r>
              <a:rPr lang="en-US" sz="3000" b="1" i="1" dirty="0" err="1" smtClean="0"/>
              <a:t>Jama’at</a:t>
            </a:r>
            <a:r>
              <a:rPr lang="en-US" sz="3000" b="1" dirty="0" smtClean="0"/>
              <a:t>.”                      </a:t>
            </a:r>
            <a:r>
              <a:rPr lang="en-US" sz="3000" dirty="0" smtClean="0"/>
              <a:t>(</a:t>
            </a:r>
            <a:r>
              <a:rPr lang="en-US" sz="3000" dirty="0" err="1" smtClean="0"/>
              <a:t>Hazur</a:t>
            </a:r>
            <a:r>
              <a:rPr lang="en-US" sz="3000" dirty="0" smtClean="0"/>
              <a:t>-e-Anwar</a:t>
            </a:r>
            <a:r>
              <a:rPr lang="en-US" sz="3000" dirty="0" smtClean="0"/>
              <a:t>)</a:t>
            </a:r>
          </a:p>
          <a:p>
            <a:r>
              <a:rPr lang="en-US" sz="3000" dirty="0" err="1" smtClean="0"/>
              <a:t>Taleem</a:t>
            </a:r>
            <a:r>
              <a:rPr lang="en-US" sz="3000" dirty="0" smtClean="0"/>
              <a:t> Tests, </a:t>
            </a:r>
            <a:r>
              <a:rPr lang="en-US" sz="3000" dirty="0" err="1" smtClean="0"/>
              <a:t>Salat</a:t>
            </a:r>
            <a:r>
              <a:rPr lang="en-US" sz="3000" dirty="0" smtClean="0"/>
              <a:t> Centers, Quran Recitation, </a:t>
            </a:r>
            <a:r>
              <a:rPr lang="en-US" sz="3000" dirty="0" err="1" smtClean="0"/>
              <a:t>Maal</a:t>
            </a:r>
            <a:r>
              <a:rPr lang="en-US" sz="3000" dirty="0" smtClean="0"/>
              <a:t>… reminders…</a:t>
            </a:r>
            <a:endParaRPr lang="en-US" sz="3000" dirty="0" smtClean="0"/>
          </a:p>
          <a:p>
            <a:pPr marL="0" indent="0">
              <a:buNone/>
            </a:pPr>
            <a:endParaRPr lang="en-US" dirty="0"/>
          </a:p>
        </p:txBody>
      </p:sp>
    </p:spTree>
    <p:extLst>
      <p:ext uri="{BB962C8B-B14F-4D97-AF65-F5344CB8AC3E}">
        <p14:creationId xmlns:p14="http://schemas.microsoft.com/office/powerpoint/2010/main" val="32974980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182" y="1600200"/>
            <a:ext cx="8802806" cy="4525963"/>
          </a:xfrm>
        </p:spPr>
        <p:txBody>
          <a:bodyPr/>
          <a:lstStyle/>
          <a:p>
            <a:r>
              <a:rPr lang="en-US" sz="3000" dirty="0"/>
              <a:t>Some office-holders act upon instructions received from the </a:t>
            </a:r>
            <a:r>
              <a:rPr lang="en-US" sz="3000" dirty="0" err="1"/>
              <a:t>Khalifa</a:t>
            </a:r>
            <a:r>
              <a:rPr lang="en-US" sz="3000" dirty="0"/>
              <a:t> but with some hesitation. </a:t>
            </a:r>
            <a:endParaRPr lang="en-US" sz="3000" dirty="0" smtClean="0"/>
          </a:p>
          <a:p>
            <a:r>
              <a:rPr lang="en-US" sz="3000" dirty="0" smtClean="0"/>
              <a:t>This </a:t>
            </a:r>
            <a:r>
              <a:rPr lang="en-US" sz="3000" dirty="0"/>
              <a:t>does not signify obedience. Obedience is when </a:t>
            </a:r>
            <a:r>
              <a:rPr lang="en-US" sz="3000" dirty="0" smtClean="0"/>
              <a:t>it </a:t>
            </a:r>
            <a:r>
              <a:rPr lang="en-US" sz="3000" dirty="0"/>
              <a:t>is followed instantly. </a:t>
            </a:r>
            <a:endParaRPr lang="en-US" sz="3000" dirty="0" smtClean="0"/>
          </a:p>
          <a:p>
            <a:r>
              <a:rPr lang="en-US" sz="3000" dirty="0" smtClean="0"/>
              <a:t>Indeed</a:t>
            </a:r>
            <a:r>
              <a:rPr lang="en-US" sz="3000" dirty="0"/>
              <a:t>, it is fine to have your own opinion; however when the </a:t>
            </a:r>
            <a:r>
              <a:rPr lang="en-US" sz="3000" dirty="0" err="1"/>
              <a:t>Khalifa</a:t>
            </a:r>
            <a:r>
              <a:rPr lang="en-US" sz="3000" dirty="0"/>
              <a:t> of the time decides upon something, then one must overlook one’s opinion.</a:t>
            </a:r>
          </a:p>
          <a:p>
            <a:r>
              <a:rPr lang="en-US" sz="3000" b="1" i="1" dirty="0" smtClean="0"/>
              <a:t>PLACING COLLECTIVE INTEREST OVER INDIVIDUAL INTEREST</a:t>
            </a:r>
            <a:endParaRPr lang="en-US" sz="3000" b="1" i="1" dirty="0"/>
          </a:p>
        </p:txBody>
      </p:sp>
      <p:sp>
        <p:nvSpPr>
          <p:cNvPr id="4" name="Title 1"/>
          <p:cNvSpPr>
            <a:spLocks noGrp="1"/>
          </p:cNvSpPr>
          <p:nvPr>
            <p:ph type="title"/>
          </p:nvPr>
        </p:nvSpPr>
        <p:spPr>
          <a:xfrm>
            <a:off x="259308" y="0"/>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40344253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421" y="1523999"/>
            <a:ext cx="8748215" cy="4726675"/>
          </a:xfrm>
        </p:spPr>
        <p:txBody>
          <a:bodyPr>
            <a:normAutofit fontScale="92500" lnSpcReduction="20000"/>
          </a:bodyPr>
          <a:lstStyle/>
          <a:p>
            <a:r>
              <a:rPr lang="en-US" sz="3500" dirty="0"/>
              <a:t>10th condition of </a:t>
            </a:r>
            <a:r>
              <a:rPr lang="en-US" sz="3500" dirty="0" err="1"/>
              <a:t>Bai’at</a:t>
            </a:r>
            <a:r>
              <a:rPr lang="en-US" sz="3500" dirty="0"/>
              <a:t>: </a:t>
            </a:r>
            <a:r>
              <a:rPr lang="en-US" sz="2800" dirty="0"/>
              <a:t>That he/she shall enter into a bond of brotherhood with this humble servant of God, </a:t>
            </a:r>
            <a:r>
              <a:rPr lang="en-US" sz="3500" u="sng" dirty="0"/>
              <a:t>pledging obedience to me in everything good for the sake of God, and remain faithful to it until the day of his/ her death.</a:t>
            </a:r>
            <a:r>
              <a:rPr lang="en-US" sz="3500" dirty="0"/>
              <a:t> </a:t>
            </a:r>
            <a:r>
              <a:rPr lang="en-US" sz="2800" dirty="0"/>
              <a:t>That he/she shall exert such a high devotion in the observance of this bond as is not to be found in any other worldly relationship and connection that demand devoted dutifulness.</a:t>
            </a:r>
          </a:p>
          <a:p>
            <a:r>
              <a:rPr lang="en-US" sz="3500" dirty="0" smtClean="0"/>
              <a:t>MA </a:t>
            </a:r>
            <a:r>
              <a:rPr lang="en-US" sz="3500" dirty="0"/>
              <a:t>constitution, one of the key aims and objectives of </a:t>
            </a:r>
            <a:r>
              <a:rPr lang="en-US" sz="3500" dirty="0" err="1"/>
              <a:t>Majlis</a:t>
            </a:r>
            <a:r>
              <a:rPr lang="en-US" sz="3500" dirty="0"/>
              <a:t> </a:t>
            </a:r>
            <a:r>
              <a:rPr lang="en-US" sz="3500" dirty="0" err="1"/>
              <a:t>Ansārullāh</a:t>
            </a:r>
            <a:r>
              <a:rPr lang="en-US" sz="3500" dirty="0"/>
              <a:t> is </a:t>
            </a:r>
            <a:r>
              <a:rPr lang="en-US" sz="3500" b="1" dirty="0"/>
              <a:t>to inculcate the spirit of placing collective interest above individual interest. (Page 1, clause 3B, vii</a:t>
            </a:r>
            <a:r>
              <a:rPr lang="en-US" sz="3500" b="1" dirty="0" smtClean="0"/>
              <a:t>).</a:t>
            </a:r>
            <a:endParaRPr lang="en-US" sz="3500" dirty="0"/>
          </a:p>
          <a:p>
            <a:endParaRPr lang="en-US" dirty="0"/>
          </a:p>
          <a:p>
            <a:endParaRPr lang="en-US" dirty="0"/>
          </a:p>
        </p:txBody>
      </p:sp>
      <p:sp>
        <p:nvSpPr>
          <p:cNvPr id="5" name="Title 1"/>
          <p:cNvSpPr txBox="1">
            <a:spLocks/>
          </p:cNvSpPr>
          <p:nvPr/>
        </p:nvSpPr>
        <p:spPr bwMode="auto">
          <a:xfrm>
            <a:off x="313899" y="114228"/>
            <a:ext cx="8611737" cy="1417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lvl1pPr algn="l" rtl="0" fontAlgn="base">
              <a:spcBef>
                <a:spcPct val="0"/>
              </a:spcBef>
              <a:spcAft>
                <a:spcPct val="0"/>
              </a:spcAft>
              <a:defRPr sz="4400" b="1">
                <a:solidFill>
                  <a:schemeClr val="tx2"/>
                </a:solidFill>
                <a:effectLst>
                  <a:outerShdw blurRad="38100" dist="38100" dir="2700000" algn="tl">
                    <a:srgbClr val="000000">
                      <a:alpha val="43137"/>
                    </a:srgbClr>
                  </a:outerShdw>
                </a:effectLst>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ctr"/>
            <a:r>
              <a:rPr lang="en-US" sz="3300" b="0" u="sng" kern="0" dirty="0" smtClean="0"/>
              <a:t>Placing Collective Interest over Individual Interest (</a:t>
            </a:r>
            <a:r>
              <a:rPr lang="en-US" sz="300" b="0" u="sng" kern="0" dirty="0" smtClean="0"/>
              <a:t>(</a:t>
            </a:r>
            <a:r>
              <a:rPr lang="en-US" sz="3000" b="0" u="sng" kern="0" dirty="0" smtClean="0"/>
              <a:t>Obedience to </a:t>
            </a:r>
            <a:r>
              <a:rPr lang="en-US" sz="3000" b="0" u="sng" kern="0" dirty="0" err="1" smtClean="0"/>
              <a:t>Majlis</a:t>
            </a:r>
            <a:r>
              <a:rPr lang="en-US" sz="3000" b="0" u="sng" kern="0" dirty="0" smtClean="0"/>
              <a:t> Initiatives)</a:t>
            </a:r>
            <a:endParaRPr lang="en-US" sz="2200" b="0" kern="0" dirty="0"/>
          </a:p>
        </p:txBody>
      </p:sp>
    </p:spTree>
    <p:extLst>
      <p:ext uri="{BB962C8B-B14F-4D97-AF65-F5344CB8AC3E}">
        <p14:creationId xmlns:p14="http://schemas.microsoft.com/office/powerpoint/2010/main" val="38516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3000" dirty="0"/>
              <a:t>I solemnly pledge </a:t>
            </a:r>
            <a:r>
              <a:rPr lang="en-US" sz="3000" dirty="0" smtClean="0"/>
              <a:t>that </a:t>
            </a:r>
            <a:r>
              <a:rPr lang="en-US" sz="2400" dirty="0"/>
              <a:t>I shall endeavor </a:t>
            </a:r>
            <a:r>
              <a:rPr lang="en-US" sz="2400" dirty="0" smtClean="0"/>
              <a:t>throughout </a:t>
            </a:r>
            <a:r>
              <a:rPr lang="en-US" sz="2400" dirty="0"/>
              <a:t>my life </a:t>
            </a:r>
            <a:r>
              <a:rPr lang="en-US" sz="2400" dirty="0" smtClean="0"/>
              <a:t>for </a:t>
            </a:r>
            <a:r>
              <a:rPr lang="en-US" sz="2400" dirty="0"/>
              <a:t>the propagation </a:t>
            </a:r>
            <a:r>
              <a:rPr lang="en-US" sz="2400" dirty="0" smtClean="0"/>
              <a:t>and </a:t>
            </a:r>
            <a:r>
              <a:rPr lang="en-US" sz="2400" dirty="0"/>
              <a:t>consolidation </a:t>
            </a:r>
            <a:r>
              <a:rPr lang="en-US" sz="2400" dirty="0" smtClean="0"/>
              <a:t>of </a:t>
            </a:r>
            <a:r>
              <a:rPr lang="en-US" sz="2400" dirty="0" err="1"/>
              <a:t>Ahmadiyyat</a:t>
            </a:r>
            <a:r>
              <a:rPr lang="en-US" sz="2400" dirty="0"/>
              <a:t> in Islam, </a:t>
            </a:r>
            <a:r>
              <a:rPr lang="en-US" sz="2400" dirty="0" smtClean="0"/>
              <a:t>and </a:t>
            </a:r>
            <a:r>
              <a:rPr lang="en-US" sz="2400" dirty="0"/>
              <a:t>shall stand guard </a:t>
            </a:r>
            <a:r>
              <a:rPr lang="en-US" sz="2400" dirty="0" smtClean="0"/>
              <a:t>in </a:t>
            </a:r>
            <a:r>
              <a:rPr lang="en-US" sz="2400" dirty="0"/>
              <a:t>defense of </a:t>
            </a:r>
            <a:r>
              <a:rPr lang="en-US" sz="2400" dirty="0" smtClean="0"/>
              <a:t>the </a:t>
            </a:r>
            <a:r>
              <a:rPr lang="en-US" sz="2400" dirty="0"/>
              <a:t>institution of </a:t>
            </a:r>
            <a:r>
              <a:rPr lang="en-US" sz="2400" dirty="0" err="1"/>
              <a:t>Khilafat</a:t>
            </a:r>
            <a:r>
              <a:rPr lang="en-US" sz="2400" dirty="0"/>
              <a:t>. </a:t>
            </a:r>
            <a:r>
              <a:rPr lang="en-US" sz="3000" dirty="0" smtClean="0"/>
              <a:t>I </a:t>
            </a:r>
            <a:r>
              <a:rPr lang="en-US" sz="3000" dirty="0"/>
              <a:t>shall not hesitate </a:t>
            </a:r>
            <a:r>
              <a:rPr lang="en-US" sz="3000" dirty="0" smtClean="0"/>
              <a:t>to </a:t>
            </a:r>
            <a:r>
              <a:rPr lang="en-US" sz="3000" b="1" u="sng" dirty="0"/>
              <a:t>offer any sacrifice </a:t>
            </a:r>
            <a:r>
              <a:rPr lang="en-US" sz="3000" dirty="0" smtClean="0"/>
              <a:t>in </a:t>
            </a:r>
            <a:r>
              <a:rPr lang="en-US" sz="3000" dirty="0"/>
              <a:t>this regard. </a:t>
            </a:r>
            <a:r>
              <a:rPr lang="en-US" sz="2400" dirty="0" smtClean="0"/>
              <a:t>Moreover</a:t>
            </a:r>
            <a:r>
              <a:rPr lang="en-US" sz="2400" dirty="0"/>
              <a:t>, </a:t>
            </a:r>
            <a:r>
              <a:rPr lang="en-US" sz="2400" dirty="0" smtClean="0"/>
              <a:t>I </a:t>
            </a:r>
            <a:r>
              <a:rPr lang="en-US" sz="2400" dirty="0"/>
              <a:t>shall exhort my children </a:t>
            </a:r>
            <a:r>
              <a:rPr lang="en-US" sz="2400" dirty="0" smtClean="0"/>
              <a:t>to </a:t>
            </a:r>
            <a:r>
              <a:rPr lang="en-US" sz="2400" dirty="0"/>
              <a:t>always remain dedicated </a:t>
            </a:r>
            <a:r>
              <a:rPr lang="en-US" sz="2400" dirty="0" smtClean="0"/>
              <a:t>and </a:t>
            </a:r>
            <a:r>
              <a:rPr lang="en-US" sz="2400" dirty="0"/>
              <a:t>devoted </a:t>
            </a:r>
            <a:r>
              <a:rPr lang="en-US" sz="2400" dirty="0" smtClean="0"/>
              <a:t>to </a:t>
            </a:r>
            <a:r>
              <a:rPr lang="en-US" sz="2400" dirty="0" err="1"/>
              <a:t>Khilafat</a:t>
            </a:r>
            <a:r>
              <a:rPr lang="en-US" sz="2400" dirty="0"/>
              <a:t>. </a:t>
            </a:r>
            <a:r>
              <a:rPr lang="en-US" sz="2400" dirty="0" err="1" smtClean="0"/>
              <a:t>Insh’Allah</a:t>
            </a:r>
            <a:endParaRPr lang="en-US" sz="2400" dirty="0"/>
          </a:p>
        </p:txBody>
      </p:sp>
      <p:sp>
        <p:nvSpPr>
          <p:cNvPr id="5" name="Title 1"/>
          <p:cNvSpPr>
            <a:spLocks noGrp="1"/>
          </p:cNvSpPr>
          <p:nvPr>
            <p:ph type="title"/>
          </p:nvPr>
        </p:nvSpPr>
        <p:spPr>
          <a:xfrm>
            <a:off x="286603" y="274637"/>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2053501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000" dirty="0" smtClean="0"/>
              <a:t>Giving precedence to our faith over all worldly objects is #1 (but really #2)</a:t>
            </a:r>
          </a:p>
          <a:p>
            <a:r>
              <a:rPr lang="en-US" sz="3000" dirty="0" smtClean="0"/>
              <a:t>And attending to </a:t>
            </a:r>
            <a:r>
              <a:rPr lang="en-US" sz="3000" dirty="0" smtClean="0"/>
              <a:t>worldly </a:t>
            </a:r>
            <a:r>
              <a:rPr lang="en-US" sz="3000" dirty="0" smtClean="0"/>
              <a:t>objects is #2 (but really is #1)</a:t>
            </a:r>
          </a:p>
          <a:p>
            <a:r>
              <a:rPr lang="en-US" sz="3000" dirty="0"/>
              <a:t>‘</a:t>
            </a:r>
            <a:r>
              <a:rPr lang="en-US" sz="3000" b="1" dirty="0"/>
              <a:t>Most hateful is it in the sight of Allah that you say what you do not do.’</a:t>
            </a:r>
            <a:r>
              <a:rPr lang="en-US" sz="3000" dirty="0"/>
              <a:t> </a:t>
            </a:r>
            <a:r>
              <a:rPr lang="en-US" sz="3000" u="sng" dirty="0">
                <a:hlinkClick r:id="rId2"/>
              </a:rPr>
              <a:t>(61:4</a:t>
            </a:r>
            <a:r>
              <a:rPr lang="en-US" sz="3000" u="sng" dirty="0" smtClean="0">
                <a:hlinkClick r:id="rId2"/>
              </a:rPr>
              <a:t>)</a:t>
            </a:r>
            <a:r>
              <a:rPr lang="en-US" sz="3000" dirty="0" smtClean="0"/>
              <a:t>.</a:t>
            </a:r>
          </a:p>
          <a:p>
            <a:r>
              <a:rPr lang="en-US" sz="3000" dirty="0" smtClean="0"/>
              <a:t>Let’s share some examples and our solutions</a:t>
            </a:r>
            <a:r>
              <a:rPr lang="en-US" dirty="0" smtClean="0"/>
              <a:t>…</a:t>
            </a:r>
          </a:p>
          <a:p>
            <a:endParaRPr lang="en-US" dirty="0"/>
          </a:p>
        </p:txBody>
      </p:sp>
      <p:sp>
        <p:nvSpPr>
          <p:cNvPr id="5" name="Title 1"/>
          <p:cNvSpPr>
            <a:spLocks noGrp="1"/>
          </p:cNvSpPr>
          <p:nvPr>
            <p:ph type="title"/>
          </p:nvPr>
        </p:nvSpPr>
        <p:spPr>
          <a:xfrm>
            <a:off x="286603" y="274637"/>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3556682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7547" y="1756012"/>
            <a:ext cx="8325134" cy="4247317"/>
          </a:xfrm>
          <a:prstGeom prst="rect">
            <a:avLst/>
          </a:prstGeom>
        </p:spPr>
        <p:txBody>
          <a:bodyPr wrap="square">
            <a:spAutoFit/>
          </a:bodyPr>
          <a:lstStyle/>
          <a:p>
            <a:pPr marL="457200" indent="-457200">
              <a:buFont typeface="Arial" panose="020B0604020202020204" pitchFamily="34" charset="0"/>
              <a:buChar char="•"/>
            </a:pPr>
            <a:r>
              <a:rPr lang="en-US" sz="3000" dirty="0" smtClean="0"/>
              <a:t>If </a:t>
            </a:r>
            <a:r>
              <a:rPr lang="en-US" sz="3000" dirty="0"/>
              <a:t>any one of you is unable to attend the National </a:t>
            </a:r>
            <a:r>
              <a:rPr lang="en-US" sz="3000" dirty="0" err="1"/>
              <a:t>Amla</a:t>
            </a:r>
            <a:r>
              <a:rPr lang="en-US" sz="3000" dirty="0"/>
              <a:t> meeting on Friday before ALC - or a segment of the ALC program </a:t>
            </a:r>
            <a:r>
              <a:rPr lang="en-US" sz="3000" dirty="0" smtClean="0"/>
              <a:t>itself</a:t>
            </a:r>
          </a:p>
          <a:p>
            <a:pPr marL="457200" indent="-457200">
              <a:buFont typeface="Arial" panose="020B0604020202020204" pitchFamily="34" charset="0"/>
              <a:buChar char="•"/>
            </a:pPr>
            <a:r>
              <a:rPr lang="en-US" sz="3000" dirty="0" smtClean="0"/>
              <a:t>What should we do?</a:t>
            </a:r>
          </a:p>
          <a:p>
            <a:pPr marL="457200" indent="-457200">
              <a:buFont typeface="Arial" panose="020B0604020202020204" pitchFamily="34" charset="0"/>
              <a:buChar char="•"/>
            </a:pPr>
            <a:r>
              <a:rPr lang="en-US" sz="3000" dirty="0" smtClean="0"/>
              <a:t>Do we need to tell anyone that we don’t want to come or can’t come?</a:t>
            </a:r>
          </a:p>
          <a:p>
            <a:pPr marL="457200" indent="-457200">
              <a:buFont typeface="Arial" panose="020B0604020202020204" pitchFamily="34" charset="0"/>
              <a:buChar char="•"/>
            </a:pPr>
            <a:r>
              <a:rPr lang="en-US" sz="3000" dirty="0" smtClean="0"/>
              <a:t>What do we do at work</a:t>
            </a:r>
            <a:r>
              <a:rPr lang="en-US" sz="3000" dirty="0" smtClean="0"/>
              <a:t>?</a:t>
            </a:r>
          </a:p>
          <a:p>
            <a:pPr marL="457200" indent="-457200">
              <a:buFont typeface="Arial" panose="020B0604020202020204" pitchFamily="34" charset="0"/>
              <a:buChar char="•"/>
            </a:pPr>
            <a:r>
              <a:rPr lang="en-US" sz="3000" dirty="0" smtClean="0"/>
              <a:t>What do we expect from our direct reports?</a:t>
            </a:r>
          </a:p>
          <a:p>
            <a:pPr marL="457200" indent="-457200">
              <a:buFont typeface="Arial" panose="020B0604020202020204" pitchFamily="34" charset="0"/>
              <a:buChar char="•"/>
            </a:pPr>
            <a:r>
              <a:rPr lang="en-US" sz="3000" dirty="0" smtClean="0"/>
              <a:t>What does our superiors expect from us</a:t>
            </a:r>
            <a:endParaRPr lang="en-US" sz="3000" dirty="0"/>
          </a:p>
        </p:txBody>
      </p:sp>
      <p:sp>
        <p:nvSpPr>
          <p:cNvPr id="5" name="Title 1"/>
          <p:cNvSpPr>
            <a:spLocks noGrp="1"/>
          </p:cNvSpPr>
          <p:nvPr>
            <p:ph type="title"/>
          </p:nvPr>
        </p:nvSpPr>
        <p:spPr>
          <a:xfrm>
            <a:off x="286603" y="274637"/>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4234814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125" y="1600200"/>
            <a:ext cx="8508966" cy="4247317"/>
          </a:xfrm>
          <a:prstGeom prst="rect">
            <a:avLst/>
          </a:prstGeom>
        </p:spPr>
        <p:txBody>
          <a:bodyPr wrap="square">
            <a:spAutoFit/>
          </a:bodyPr>
          <a:lstStyle/>
          <a:p>
            <a:pPr marL="457200" indent="-457200">
              <a:buFont typeface="Arial" panose="020B0604020202020204" pitchFamily="34" charset="0"/>
              <a:buChar char="•"/>
            </a:pPr>
            <a:r>
              <a:rPr lang="en-US" sz="3000" dirty="0" smtClean="0"/>
              <a:t>WhatsApp </a:t>
            </a:r>
            <a:r>
              <a:rPr lang="en-US" sz="3000" dirty="0"/>
              <a:t>group </a:t>
            </a:r>
            <a:r>
              <a:rPr lang="en-US" sz="3000" dirty="0" smtClean="0"/>
              <a:t>for </a:t>
            </a:r>
            <a:r>
              <a:rPr lang="en-US" sz="3000" dirty="0" err="1"/>
              <a:t>Majlis</a:t>
            </a:r>
            <a:r>
              <a:rPr lang="en-US" sz="3000" dirty="0"/>
              <a:t> related </a:t>
            </a:r>
            <a:r>
              <a:rPr lang="en-US" sz="3000" dirty="0" smtClean="0"/>
              <a:t>communication for  ALL. </a:t>
            </a:r>
          </a:p>
          <a:p>
            <a:pPr marL="457200" indent="-457200">
              <a:buFont typeface="Arial" panose="020B0604020202020204" pitchFamily="34" charset="0"/>
              <a:buChar char="•"/>
            </a:pPr>
            <a:r>
              <a:rPr lang="en-US" sz="3000" dirty="0" smtClean="0"/>
              <a:t>Not being included, you </a:t>
            </a:r>
            <a:r>
              <a:rPr lang="en-US" sz="3000" dirty="0"/>
              <a:t>will </a:t>
            </a:r>
            <a:r>
              <a:rPr lang="en-US" sz="3000" dirty="0" smtClean="0"/>
              <a:t>miss </a:t>
            </a:r>
            <a:r>
              <a:rPr lang="en-US" sz="3000" dirty="0"/>
              <a:t>many </a:t>
            </a:r>
            <a:r>
              <a:rPr lang="en-US" sz="3000" dirty="0" smtClean="0"/>
              <a:t>discussions/achievements.</a:t>
            </a:r>
            <a:endParaRPr lang="en-US" sz="3000" dirty="0" smtClean="0"/>
          </a:p>
          <a:p>
            <a:pPr marL="457200" indent="-457200">
              <a:buFont typeface="Arial" panose="020B0604020202020204" pitchFamily="34" charset="0"/>
              <a:buChar char="•"/>
            </a:pPr>
            <a:r>
              <a:rPr lang="en-US" sz="3000" dirty="0" smtClean="0"/>
              <a:t>Please </a:t>
            </a:r>
            <a:r>
              <a:rPr lang="en-US" sz="3000" dirty="0"/>
              <a:t>note once you are added </a:t>
            </a:r>
            <a:r>
              <a:rPr lang="en-US" sz="3000" u="sng" dirty="0"/>
              <a:t>don't remove yourself from the group without prior permission from Sadr </a:t>
            </a:r>
            <a:r>
              <a:rPr lang="en-US" sz="3000" u="sng" dirty="0" err="1"/>
              <a:t>Majlis</a:t>
            </a:r>
            <a:r>
              <a:rPr lang="en-US" sz="3000" u="sng" dirty="0"/>
              <a:t>. </a:t>
            </a:r>
            <a:endParaRPr lang="en-US" sz="3000" u="sng" dirty="0" smtClean="0"/>
          </a:p>
          <a:p>
            <a:pPr marL="457200" indent="-457200">
              <a:buFont typeface="Arial" panose="020B0604020202020204" pitchFamily="34" charset="0"/>
              <a:buChar char="•"/>
            </a:pPr>
            <a:r>
              <a:rPr lang="en-US" sz="3000" dirty="0" smtClean="0"/>
              <a:t>What should we do?</a:t>
            </a:r>
          </a:p>
          <a:p>
            <a:pPr marL="457200" indent="-457200">
              <a:buFont typeface="Arial" panose="020B0604020202020204" pitchFamily="34" charset="0"/>
              <a:buChar char="•"/>
            </a:pPr>
            <a:r>
              <a:rPr lang="en-US" sz="3000" dirty="0" smtClean="0"/>
              <a:t>Do we have the right to remove ourselves?</a:t>
            </a:r>
            <a:endParaRPr lang="en-US" sz="3000" dirty="0"/>
          </a:p>
        </p:txBody>
      </p:sp>
      <p:sp>
        <p:nvSpPr>
          <p:cNvPr id="5" name="Title 1"/>
          <p:cNvSpPr txBox="1">
            <a:spLocks/>
          </p:cNvSpPr>
          <p:nvPr/>
        </p:nvSpPr>
        <p:spPr bwMode="auto">
          <a:xfrm>
            <a:off x="286603" y="182515"/>
            <a:ext cx="8611737" cy="1417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lvl1pPr algn="l" rtl="0" fontAlgn="base">
              <a:spcBef>
                <a:spcPct val="0"/>
              </a:spcBef>
              <a:spcAft>
                <a:spcPct val="0"/>
              </a:spcAft>
              <a:defRPr sz="4400" b="1">
                <a:solidFill>
                  <a:schemeClr val="tx2"/>
                </a:solidFill>
                <a:effectLst>
                  <a:outerShdw blurRad="38100" dist="38100" dir="2700000" algn="tl">
                    <a:srgbClr val="000000">
                      <a:alpha val="43137"/>
                    </a:srgbClr>
                  </a:outerShdw>
                </a:effectLst>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ctr"/>
            <a:r>
              <a:rPr lang="en-US" sz="3300" b="0" u="sng" kern="0" dirty="0" smtClean="0"/>
              <a:t>Placing Collective Interest over Individual Interest (</a:t>
            </a:r>
            <a:r>
              <a:rPr lang="en-US" sz="300" b="0" u="sng" kern="0" dirty="0" smtClean="0"/>
              <a:t>(</a:t>
            </a:r>
            <a:r>
              <a:rPr lang="en-US" sz="3000" b="0" u="sng" kern="0" dirty="0" smtClean="0"/>
              <a:t>Obedience to </a:t>
            </a:r>
            <a:r>
              <a:rPr lang="en-US" sz="3000" b="0" u="sng" kern="0" dirty="0" err="1" smtClean="0"/>
              <a:t>Majlis</a:t>
            </a:r>
            <a:r>
              <a:rPr lang="en-US" sz="3000" b="0" u="sng" kern="0" dirty="0" smtClean="0"/>
              <a:t> Initiatives)</a:t>
            </a:r>
            <a:endParaRPr lang="en-US" sz="2200" b="0" kern="0" dirty="0"/>
          </a:p>
        </p:txBody>
      </p:sp>
    </p:spTree>
    <p:extLst>
      <p:ext uri="{BB962C8B-B14F-4D97-AF65-F5344CB8AC3E}">
        <p14:creationId xmlns:p14="http://schemas.microsoft.com/office/powerpoint/2010/main" val="381943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009" y="1484194"/>
            <a:ext cx="8763000" cy="5486400"/>
          </a:xfrm>
        </p:spPr>
        <p:txBody>
          <a:bodyPr>
            <a:normAutofit/>
          </a:bodyPr>
          <a:lstStyle/>
          <a:p>
            <a:r>
              <a:rPr lang="en-US" sz="2800" dirty="0" smtClean="0"/>
              <a:t>Foundation of Islam is Discipline (Moral Training) and Obedience</a:t>
            </a:r>
          </a:p>
          <a:p>
            <a:r>
              <a:rPr lang="en-US" sz="2800" dirty="0" smtClean="0"/>
              <a:t>Take you on a journey to flying out…</a:t>
            </a:r>
          </a:p>
          <a:p>
            <a:r>
              <a:rPr lang="en-US" sz="2800" dirty="0" smtClean="0"/>
              <a:t>A concept of discipline and obedience</a:t>
            </a:r>
          </a:p>
          <a:p>
            <a:r>
              <a:rPr lang="en-US" sz="2800" dirty="0" smtClean="0"/>
              <a:t>You pick up your boarding pass by showing documentation? Why?</a:t>
            </a:r>
          </a:p>
          <a:p>
            <a:r>
              <a:rPr lang="en-US" sz="2800" dirty="0" smtClean="0"/>
              <a:t>Then going through security checkpoint</a:t>
            </a:r>
          </a:p>
          <a:p>
            <a:pPr lvl="1"/>
            <a:r>
              <a:rPr lang="en-US" dirty="0" smtClean="0"/>
              <a:t>Take off coats, laptops, </a:t>
            </a:r>
            <a:r>
              <a:rPr lang="en-US" dirty="0" err="1" smtClean="0"/>
              <a:t>ipads</a:t>
            </a:r>
            <a:r>
              <a:rPr lang="en-US" dirty="0" smtClean="0"/>
              <a:t>, phones on the tray</a:t>
            </a:r>
          </a:p>
          <a:p>
            <a:pPr lvl="1"/>
            <a:r>
              <a:rPr lang="en-US" dirty="0" smtClean="0"/>
              <a:t>Go through x-ray and place on yellow foot prints</a:t>
            </a:r>
          </a:p>
          <a:p>
            <a:pPr lvl="1"/>
            <a:r>
              <a:rPr lang="en-US" dirty="0" smtClean="0"/>
              <a:t>May go through further </a:t>
            </a:r>
            <a:r>
              <a:rPr lang="en-US" dirty="0" err="1" smtClean="0"/>
              <a:t>patdowns</a:t>
            </a:r>
            <a:r>
              <a:rPr lang="en-US" dirty="0" smtClean="0"/>
              <a:t>, etc. - Why?</a:t>
            </a:r>
          </a:p>
          <a:p>
            <a:pPr lvl="1"/>
            <a:endParaRPr lang="en-US" dirty="0" smtClean="0"/>
          </a:p>
          <a:p>
            <a:pPr lvl="1"/>
            <a:endParaRPr lang="en-US" dirty="0" smtClean="0"/>
          </a:p>
          <a:p>
            <a:endParaRPr lang="en-US" dirty="0" smtClean="0"/>
          </a:p>
        </p:txBody>
      </p:sp>
      <p:sp>
        <p:nvSpPr>
          <p:cNvPr id="5" name="Title 1"/>
          <p:cNvSpPr>
            <a:spLocks noGrp="1"/>
          </p:cNvSpPr>
          <p:nvPr>
            <p:ph type="title"/>
          </p:nvPr>
        </p:nvSpPr>
        <p:spPr>
          <a:xfrm>
            <a:off x="286603" y="179103"/>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4308817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0"/>
            <a:ext cx="8382000" cy="4724400"/>
          </a:xfrm>
        </p:spPr>
        <p:txBody>
          <a:bodyPr>
            <a:normAutofit/>
          </a:bodyPr>
          <a:lstStyle/>
          <a:p>
            <a:r>
              <a:rPr lang="en-US" sz="3000" dirty="0" smtClean="0"/>
              <a:t>You make it through security and now you are at the gate</a:t>
            </a:r>
          </a:p>
          <a:p>
            <a:r>
              <a:rPr lang="en-US" sz="3000" dirty="0" smtClean="0"/>
              <a:t>Board by group number</a:t>
            </a:r>
          </a:p>
          <a:p>
            <a:r>
              <a:rPr lang="en-US" sz="3000" dirty="0" smtClean="0"/>
              <a:t>You make it finally to your seat and told to put your seatbelts on… why?</a:t>
            </a:r>
          </a:p>
          <a:p>
            <a:r>
              <a:rPr lang="en-US" sz="3000" dirty="0" smtClean="0"/>
              <a:t>Isn’t this process discipline/training and obedience?</a:t>
            </a:r>
          </a:p>
          <a:p>
            <a:r>
              <a:rPr lang="en-US" sz="3000" dirty="0" smtClean="0"/>
              <a:t>So, we follow the rules elsewhere but not in the </a:t>
            </a:r>
            <a:r>
              <a:rPr lang="en-US" sz="3000" dirty="0" err="1" smtClean="0"/>
              <a:t>Jama’at</a:t>
            </a:r>
            <a:r>
              <a:rPr lang="en-US" sz="3000" dirty="0" smtClean="0"/>
              <a:t>/</a:t>
            </a:r>
            <a:r>
              <a:rPr lang="en-US" sz="3000" dirty="0" err="1" smtClean="0"/>
              <a:t>Masjlis</a:t>
            </a:r>
            <a:r>
              <a:rPr lang="en-US" sz="3000" dirty="0" smtClean="0"/>
              <a:t> </a:t>
            </a:r>
            <a:r>
              <a:rPr lang="en-US" sz="3000" dirty="0" err="1" smtClean="0"/>
              <a:t>Ansarullah</a:t>
            </a:r>
            <a:r>
              <a:rPr lang="en-US" sz="3000" dirty="0" smtClean="0"/>
              <a:t>?</a:t>
            </a:r>
            <a:endParaRPr lang="en-US" sz="3000" dirty="0"/>
          </a:p>
        </p:txBody>
      </p:sp>
      <p:sp>
        <p:nvSpPr>
          <p:cNvPr id="5" name="Title 1"/>
          <p:cNvSpPr>
            <a:spLocks noGrp="1"/>
          </p:cNvSpPr>
          <p:nvPr>
            <p:ph type="title"/>
          </p:nvPr>
        </p:nvSpPr>
        <p:spPr>
          <a:xfrm>
            <a:off x="218365" y="138160"/>
            <a:ext cx="8611737" cy="1417685"/>
          </a:xfrm>
        </p:spPr>
        <p:txBody>
          <a:bodyPr>
            <a:normAutofit/>
          </a:bodyPr>
          <a:lstStyle/>
          <a:p>
            <a:pPr algn="ctr"/>
            <a:r>
              <a:rPr lang="en-US" sz="3300" b="0" u="sng" dirty="0" smtClean="0"/>
              <a:t>Placing Collective Interest </a:t>
            </a:r>
            <a:r>
              <a:rPr lang="en-US" sz="3300" b="0" u="sng" dirty="0"/>
              <a:t>over </a:t>
            </a:r>
            <a:r>
              <a:rPr lang="en-US" sz="3300" b="0" u="sng" dirty="0" smtClean="0"/>
              <a:t>Individual Interest (</a:t>
            </a:r>
            <a:r>
              <a:rPr lang="en-US" sz="300" b="0" u="sng" dirty="0" smtClean="0"/>
              <a:t>(</a:t>
            </a:r>
            <a:r>
              <a:rPr lang="en-US" sz="3000" b="0" u="sng" dirty="0"/>
              <a:t>Obedience to </a:t>
            </a:r>
            <a:r>
              <a:rPr lang="en-US" sz="3000" b="0" u="sng" dirty="0" err="1"/>
              <a:t>Majlis</a:t>
            </a:r>
            <a:r>
              <a:rPr lang="en-US" sz="3000" b="0" u="sng" dirty="0"/>
              <a:t> Initiatives</a:t>
            </a:r>
            <a:r>
              <a:rPr lang="en-US" sz="3000" b="0" u="sng" dirty="0" smtClean="0"/>
              <a:t>)</a:t>
            </a:r>
            <a:endParaRPr lang="en-US" sz="2200" b="0" dirty="0"/>
          </a:p>
        </p:txBody>
      </p:sp>
    </p:spTree>
    <p:extLst>
      <p:ext uri="{BB962C8B-B14F-4D97-AF65-F5344CB8AC3E}">
        <p14:creationId xmlns:p14="http://schemas.microsoft.com/office/powerpoint/2010/main" val="3932593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1">
      <a:dk1>
        <a:srgbClr val="000099"/>
      </a:dk1>
      <a:lt1>
        <a:srgbClr val="666699"/>
      </a:lt1>
      <a:dk2>
        <a:srgbClr val="000099"/>
      </a:dk2>
      <a:lt2>
        <a:srgbClr val="3E3E5C"/>
      </a:lt2>
      <a:accent1>
        <a:srgbClr val="C1C1FF"/>
      </a:accent1>
      <a:accent2>
        <a:srgbClr val="6666FF"/>
      </a:accent2>
      <a:accent3>
        <a:srgbClr val="B8B8CA"/>
      </a:accent3>
      <a:accent4>
        <a:srgbClr val="000082"/>
      </a:accent4>
      <a:accent5>
        <a:srgbClr val="DDDDFF"/>
      </a:accent5>
      <a:accent6>
        <a:srgbClr val="5C5CE7"/>
      </a:accent6>
      <a:hlink>
        <a:srgbClr val="2828FE"/>
      </a:hlink>
      <a:folHlink>
        <a:srgbClr val="99CC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0" tIns="0" rIns="0" bIns="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FF"/>
        </a:dk1>
        <a:lt1>
          <a:srgbClr val="666699"/>
        </a:lt1>
        <a:dk2>
          <a:srgbClr val="FFFFFF"/>
        </a:dk2>
        <a:lt2>
          <a:srgbClr val="3E3E5C"/>
        </a:lt2>
        <a:accent1>
          <a:srgbClr val="60597B"/>
        </a:accent1>
        <a:accent2>
          <a:srgbClr val="6666FF"/>
        </a:accent2>
        <a:accent3>
          <a:srgbClr val="B8B8CA"/>
        </a:accent3>
        <a:accent4>
          <a:srgbClr val="0000DA"/>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4">
        <a:dk1>
          <a:srgbClr val="000099"/>
        </a:dk1>
        <a:lt1>
          <a:srgbClr val="666699"/>
        </a:lt1>
        <a:dk2>
          <a:srgbClr val="FFFFFF"/>
        </a:dk2>
        <a:lt2>
          <a:srgbClr val="3E3E5C"/>
        </a:lt2>
        <a:accent1>
          <a:srgbClr val="60597B"/>
        </a:accent1>
        <a:accent2>
          <a:srgbClr val="6666FF"/>
        </a:accent2>
        <a:accent3>
          <a:srgbClr val="B8B8CA"/>
        </a:accent3>
        <a:accent4>
          <a:srgbClr val="000082"/>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5">
        <a:dk1>
          <a:srgbClr val="000099"/>
        </a:dk1>
        <a:lt1>
          <a:srgbClr val="666699"/>
        </a:lt1>
        <a:dk2>
          <a:srgbClr val="000099"/>
        </a:dk2>
        <a:lt2>
          <a:srgbClr val="3E3E5C"/>
        </a:lt2>
        <a:accent1>
          <a:srgbClr val="60597B"/>
        </a:accent1>
        <a:accent2>
          <a:srgbClr val="6666FF"/>
        </a:accent2>
        <a:accent3>
          <a:srgbClr val="B8B8CA"/>
        </a:accent3>
        <a:accent4>
          <a:srgbClr val="000082"/>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Default Design 16">
        <a:dk1>
          <a:srgbClr val="000099"/>
        </a:dk1>
        <a:lt1>
          <a:srgbClr val="666699"/>
        </a:lt1>
        <a:dk2>
          <a:srgbClr val="000099"/>
        </a:dk2>
        <a:lt2>
          <a:srgbClr val="3E3E5C"/>
        </a:lt2>
        <a:accent1>
          <a:srgbClr val="C1C1FF"/>
        </a:accent1>
        <a:accent2>
          <a:srgbClr val="6666FF"/>
        </a:accent2>
        <a:accent3>
          <a:srgbClr val="B8B8CA"/>
        </a:accent3>
        <a:accent4>
          <a:srgbClr val="000082"/>
        </a:accent4>
        <a:accent5>
          <a:srgbClr val="DDDDF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white_template</Template>
  <TotalTime>12309</TotalTime>
  <Words>1449</Words>
  <Application>Microsoft Office PowerPoint</Application>
  <PresentationFormat>On-screen Show (4:3)</PresentationFormat>
  <Paragraphs>111</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Ansār Leadership Conference (ALC) Baitus-Samee Mosque Houston, TX January 14 - 15, 2017    </vt:lpstr>
      <vt:lpstr>Placing Collective Interest over Individual Interest ((Obedience to Majlis Initiatives)</vt:lpstr>
      <vt:lpstr>PowerPoint Presentation</vt:lpstr>
      <vt:lpstr>Placing Collective Interest over Individual Interest ((Obedience to Majlis Initiatives)</vt:lpstr>
      <vt:lpstr>Placing Collective Interest over Individual Interest ((Obedience to Majlis Initiatives)</vt:lpstr>
      <vt:lpstr>Placing Collective Interest over Individual Interest ((Obedience to Majlis Initiatives)</vt:lpstr>
      <vt:lpstr>PowerPoint Presentation</vt:lpstr>
      <vt:lpstr>Placing Collective Interest over Individual Interest ((Obedience to Majlis Initiatives)</vt:lpstr>
      <vt:lpstr>Placing Collective Interest over Individual Interest ((Obedience to Majlis Initiatives)</vt:lpstr>
      <vt:lpstr>Placing Collective Interest over Individual Interest ((Obedience to Majlis Initiatives)</vt:lpstr>
      <vt:lpstr>Placing Collective Interest over Individual Interest ((Obedience to Majlis Initiatives)</vt:lpstr>
      <vt:lpstr>Placing Collective Interest over Individual Interest ((Obedience to Majlis Initiatives)</vt:lpstr>
      <vt:lpstr>Placing Collective Interest over Individual Interest ((Obedience to Majlis Initiatives)</vt:lpstr>
      <vt:lpstr>Placing Collective Interest over Individual Interest ((Obedience to Majlis Initiatives)</vt:lpstr>
      <vt:lpstr>Placing Collective Interest over Individual Interest ((Obedience to Majlis Initiatives)</vt:lpstr>
      <vt:lpstr>Placing Collective Interest over Individual Interest ((Obedience to Majlis Initiatives)</vt:lpstr>
      <vt:lpstr>Placing Collective Interest over Individual Interest ((Obedience to Majlis Initiatives)</vt:lpstr>
      <vt:lpstr>Placing Collective Interest over Individual Interest ((Obedience to Majlis Initiatives)</vt:lpstr>
      <vt:lpstr>Placing Collective Interest over Individual Interest ((Obedience to Majlis Initiatives)</vt:lpstr>
      <vt:lpstr>Placing Collective Interest over Individual Interest ((Obedience to Majlis Initiatives)</vt:lpstr>
    </vt:vector>
  </TitlesOfParts>
  <Company>Presentation Magazine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5</dc:title>
  <dc:creator>Presentation Magazine</dc:creator>
  <cp:lastModifiedBy>Ahmed, Tahir</cp:lastModifiedBy>
  <cp:revision>117</cp:revision>
  <dcterms:created xsi:type="dcterms:W3CDTF">2005-01-24T13:51:05Z</dcterms:created>
  <dcterms:modified xsi:type="dcterms:W3CDTF">2017-01-13T15:51:06Z</dcterms:modified>
</cp:coreProperties>
</file>